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notesMasterIdLst>
    <p:notesMasterId r:id="rId34"/>
  </p:notesMasterIdLst>
  <p:handoutMasterIdLst>
    <p:handoutMasterId r:id="rId35"/>
  </p:handoutMasterIdLst>
  <p:sldIdLst>
    <p:sldId id="302" r:id="rId2"/>
    <p:sldId id="259" r:id="rId3"/>
    <p:sldId id="260" r:id="rId4"/>
    <p:sldId id="292" r:id="rId5"/>
    <p:sldId id="304" r:id="rId6"/>
    <p:sldId id="305" r:id="rId7"/>
    <p:sldId id="306" r:id="rId8"/>
    <p:sldId id="269" r:id="rId9"/>
    <p:sldId id="308" r:id="rId10"/>
    <p:sldId id="307" r:id="rId11"/>
    <p:sldId id="263" r:id="rId12"/>
    <p:sldId id="301" r:id="rId13"/>
    <p:sldId id="270" r:id="rId14"/>
    <p:sldId id="309" r:id="rId15"/>
    <p:sldId id="311" r:id="rId16"/>
    <p:sldId id="312" r:id="rId17"/>
    <p:sldId id="314" r:id="rId18"/>
    <p:sldId id="310" r:id="rId19"/>
    <p:sldId id="291" r:id="rId20"/>
    <p:sldId id="294" r:id="rId21"/>
    <p:sldId id="287" r:id="rId22"/>
    <p:sldId id="325" r:id="rId23"/>
    <p:sldId id="317" r:id="rId24"/>
    <p:sldId id="318" r:id="rId25"/>
    <p:sldId id="319" r:id="rId26"/>
    <p:sldId id="322" r:id="rId27"/>
    <p:sldId id="321" r:id="rId28"/>
    <p:sldId id="323" r:id="rId29"/>
    <p:sldId id="264" r:id="rId30"/>
    <p:sldId id="267" r:id="rId31"/>
    <p:sldId id="284" r:id="rId32"/>
    <p:sldId id="32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C"/>
    <a:srgbClr val="F5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9" autoAdjust="0"/>
    <p:restoredTop sz="78297" autoAdjust="0"/>
  </p:normalViewPr>
  <p:slideViewPr>
    <p:cSldViewPr snapToGrid="0" showGuides="1">
      <p:cViewPr varScale="1">
        <p:scale>
          <a:sx n="21" d="100"/>
          <a:sy n="21" d="100"/>
        </p:scale>
        <p:origin x="48" y="4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54" y="30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B7359A-8CF3-4541-8FE7-7596B23CAC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25027-0BDF-46C6-BFE7-F76CA46F50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7BA0F-4C58-462A-8684-15C2CED5D4B6}" type="datetimeFigureOut">
              <a:rPr lang="en-AU" smtClean="0"/>
              <a:t>10/08/2019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D9EE1-D5F0-4464-98DA-8450467FBD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C988B-6C0C-4BA3-9948-AA7E8565B3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65307-00DA-4E2A-9303-2DFC971458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22579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23:47:01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23:47:48.2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23:14:22.545"/>
    </inkml:context>
    <inkml:brush xml:id="br0">
      <inkml:brushProperty name="width" value="1.08761" units="cm"/>
      <inkml:brushProperty name="height" value="1.08761" units="cm"/>
      <inkml:brushProperty name="color" value="#008C3A"/>
    </inkml:brush>
  </inkml:definitions>
  <inkml:trace contextRef="#ctx0" brushRef="#br0">1 7225 24575,'15'0'0,"0"0"0,-5 0 0,1 0 0,0 0 0,5 0 0,3 0 0,12 0 0,2 6 0,6 1 0,9 7 0,2 0 0,7 0 0,10 1 0,-7 0 0,16 7 0,-7 2 0,0 6 0,7 1 0,-7-1 0,9 8 0,0-5 0,-7 12 0,5-12 0,-5 12-635,18-3 635,-9 5 0,-36-23 0,0 0 0,34 23 0,0 0 0,-7 0 0,-1 6 0,-10-12 0,-19-5 0,-1-1 0,8-2 0,21 29 0,-42-35 0,5 5 0,-8-7 0,1-1 0,0 7 635,-1-5-635,10 13 0,1-4 0,9 17 0,0-7 0,3 16 0,-2-7 0,0 0 0,-7 4 0,4-13 0,-13-4 0,4-1 0,-8-15 0,-6 1 0,-2-4 0,-6-9 0,1 4 0,-6-7 0,-1 5 0,-1-3 0,3 8 0,-1-7 0,4 3 0,-8-5 0,3 0 0,-1-5 0,-2-10 0,2-15 0,3-29 0,9-14 0,9-26-681,-5 38 1,2-2 680,1-10 0,0-3 0,4 2 0,1-3-987,0-15 1,2-2 986,2 11 0,1 0 0,2-11 0,0-1 0,-2 7 0,2 1 0,2-7 0,2-1-1119,2-3 0,1-1 1119,-2 3 0,2-1 0,-9 23 0,3 0 0,-1 0 0,11-25 0,1 0 0,-9 27 0,2-1 0,0 1 0,-5 1 0,0 1 0,2 0 0,4 1 0,3 1 0,-3 1 0,11-21 0,-2 3-665,-1 8 1,0 3 664,-4 3 0,0 3 0,-6 8 0,2 0 0,12-18 0,1-2 0,-10 10 0,-2 3-4,1 2 1,-1 0 3,1-11 0,-4 4 1005,4-2-1005,-3 6 0,-2-2 0,3-11 0,-8 24 0,1-2 0,-4 7 0,-1-2 0,7-15 0,1-1 0,-1 8 0,-1 2 0,-9 5 0,1-1 0,13-18 0,1 1 559,-14 20 0,1 0-559,14-28 0,3-4-181,-4 13 1,1-1 180,2-10 0,2-3 0,2 1 0,3-2 0,-14 18 0,1-1 0,1-1-518,-1 1 0,1-1 0,1-1 518,2-3 0,1-1 0,1 1 0,0 3 0,2 1 0,2-4 0,0 2 0,2-5 0,1 0 0,-1 5 0,5-4 0,-1 5 0,2-4 0,-7 7 0,1-3 0,-1 1 0,-2 4 0,0 1 0,-3 4 0,0 1 0,17-22 0,0 1-596,1 0 1,-2 0 595,-5 1 0,0 1 0,4 4 0,-2 1-89,-9 3 0,0 1 89,2 4 0,1 1 0,-5 0 0,-3 2 0,-8 13 0,0 1 499,7-8 0,0 1-499,17-21 0,-20 24 0,-1 0 0,21-32 2372,-4 3-2372,-9 18 0,-8-5 2153,-4 16-2153,9-41 0,-12 27 0,13-29 0,-8 26 0,-5 2 1497,6-2-1497,-9 10 779,8-8-779,-7 16 270,12-2-270,-13 5 0,11 11 0,-13 2 0,5 2 0,1 4 0,-7 1 0,13-6 0,-5 11 0,0-5 0,-2 6 0,-2-4 0,-10 4 0,3 1 0,-11 7 0,0 0 0,-5 4 0,-1-4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23:47:01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7T23:47:48.2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7AF71-7482-4F46-A504-AC3F6BEBD130}" type="datetimeFigureOut">
              <a:rPr lang="en-AU" smtClean="0"/>
              <a:t>10/08/2019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9067E-8E93-4373-912E-EBBED1BE031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675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medicine-and-dentistry/ascorbic-acid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sciencedirect.com/topics/medicine-and-dentistry/gingiva-hypertrophy" TargetMode="External"/><Relationship Id="rId4" Type="http://schemas.openxmlformats.org/officeDocument/2006/relationships/hyperlink" Target="https://www.sciencedirect.com/topics/medicine-and-dentistry/scurvy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0986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7722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Cofactor  for </a:t>
            </a:r>
          </a:p>
          <a:p>
            <a:r>
              <a:rPr lang="en-US" dirty="0"/>
              <a:t>	numerous enzymes required for hydroxylation of proline and lysine in synthesis of collagen</a:t>
            </a:r>
          </a:p>
          <a:p>
            <a:r>
              <a:rPr lang="en-US" dirty="0"/>
              <a:t>	enzymes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Scurvy is the clinical manifestation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earn more about Ascorbic Acid from ScienceDirect's AI-generated Topic Pages"/>
              </a:rPr>
              <a:t>vitamin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earn more about Ascorbic Acid from ScienceDirect's AI-generated Topic Pages"/>
              </a:rPr>
              <a:t>C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deficiency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typical findings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earn more about Scurvy from ScienceDirect's AI-generated Topic Pages"/>
              </a:rPr>
              <a:t>scurvy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generalized perifollicular petechial bleeding, commonly involving the lower extremities, associated with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earn more about Gingiva Hypertrophy from ScienceDirect's AI-generated Topic Pages"/>
              </a:rPr>
              <a:t>gingival hypertrophy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bleeding,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125-128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80% of the affected having anemia.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Pseudoparalysis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caused by lower extremity pain and edema is a common feature. 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1203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4113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9731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r>
              <a:rPr lang="en-AU" dirty="0"/>
              <a:t>Humans, like other primates and some other species, cannot synthesise vitamin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9680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9731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Rates of deficiency are becoming less common in industrialised society but not unknown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9314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We compare that with our cohort of 92 patients with leg ulcers </a:t>
            </a:r>
          </a:p>
          <a:p>
            <a:r>
              <a:rPr lang="en-AU" dirty="0"/>
              <a:t>The distribution is markedly skewed towards lower values</a:t>
            </a:r>
          </a:p>
          <a:p>
            <a:r>
              <a:rPr lang="en-AU" dirty="0"/>
              <a:t>The mean serum vitamin C is just 27 umol, with 40% in the severe deficiency range.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7087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Healthy</a:t>
            </a:r>
            <a:r>
              <a:rPr lang="en-AU" baseline="0" dirty="0"/>
              <a:t> populations studies find very low rates of C deficiency- less that 3%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826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rates increase in at risk population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748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When compared with data from the literature, the presence of leg ulcers is potentially</a:t>
            </a:r>
            <a:r>
              <a:rPr lang="en-AU" baseline="0" dirty="0"/>
              <a:t> another factor leading to C deficiency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677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8639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068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Chronic lower limb ulcers remain a significant health and economic burden around the world.</a:t>
            </a:r>
          </a:p>
          <a:p>
            <a:r>
              <a:rPr lang="en-AU" dirty="0"/>
              <a:t>The effect 1% of the adult population and 5% of those over 80 years of age.</a:t>
            </a:r>
          </a:p>
          <a:p>
            <a:endParaRPr lang="en-AU" dirty="0"/>
          </a:p>
          <a:p>
            <a:r>
              <a:rPr lang="en-AU" dirty="0"/>
              <a:t>The common precipitating causes are </a:t>
            </a:r>
            <a:r>
              <a:rPr lang="en-AU" dirty="0" err="1"/>
              <a:t>ischaemia</a:t>
            </a:r>
            <a:r>
              <a:rPr lang="en-AU" dirty="0"/>
              <a:t>, stasis including venous stasis and </a:t>
            </a:r>
            <a:r>
              <a:rPr lang="en-AU" dirty="0" err="1"/>
              <a:t>repetiive</a:t>
            </a:r>
            <a:r>
              <a:rPr lang="en-AU" dirty="0"/>
              <a:t> trip pressure.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7760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6136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Vitamin C levels listed as undetectable were listed as 5 </a:t>
            </a:r>
            <a:r>
              <a:rPr lang="en-US" dirty="0" err="1"/>
              <a:t>umol</a:t>
            </a:r>
            <a:r>
              <a:rPr lang="en-US" dirty="0"/>
              <a:t>/L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832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Wingdings" charset="2"/>
              <a:buChar char="Ø"/>
            </a:pPr>
            <a:r>
              <a:rPr lang="en-US" sz="12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A total of </a:t>
            </a:r>
            <a:r>
              <a:rPr lang="en-US" sz="1200" b="1" i="1" u="sng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92 records </a:t>
            </a:r>
            <a:r>
              <a:rPr lang="en-US" sz="12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were available for analysis 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Ø"/>
            </a:pPr>
            <a:r>
              <a:rPr lang="en-US" sz="12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Severe Vitamin C deficiency was noted in </a:t>
            </a:r>
            <a:r>
              <a:rPr lang="en-US" sz="1600" b="1" u="sng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40. 2% (37/92) </a:t>
            </a:r>
            <a:endParaRPr lang="en-US" sz="1200" b="1" u="sng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4801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– 18 </a:t>
            </a:r>
            <a:r>
              <a:rPr lang="en-US" dirty="0" err="1"/>
              <a:t>umol</a:t>
            </a:r>
            <a:r>
              <a:rPr lang="en-US" dirty="0"/>
              <a:t>/L  == 65.4 ug/dL -  117   Morning Fasting</a:t>
            </a:r>
          </a:p>
          <a:p>
            <a:pPr lvl="1"/>
            <a:r>
              <a:rPr lang="en-AU" dirty="0"/>
              <a:t>8.8 </a:t>
            </a:r>
            <a:r>
              <a:rPr lang="en-AU" dirty="0" err="1"/>
              <a:t>umol</a:t>
            </a:r>
            <a:r>
              <a:rPr lang="en-AU" dirty="0"/>
              <a:t>/L == 56.5ug/dL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Geometric Mean (NHANES 2011-2014, 13.32 </a:t>
            </a:r>
            <a:r>
              <a:rPr lang="en-AU" dirty="0" err="1"/>
              <a:t>umol</a:t>
            </a:r>
            <a:r>
              <a:rPr lang="en-AU" dirty="0"/>
              <a:t>/L</a:t>
            </a:r>
          </a:p>
          <a:p>
            <a:pPr lvl="1"/>
            <a:r>
              <a:rPr lang="en-AU" dirty="0"/>
              <a:t>CF </a:t>
            </a:r>
            <a:r>
              <a:rPr lang="en-AU" dirty="0" err="1"/>
              <a:t>Geomtric</a:t>
            </a:r>
            <a:r>
              <a:rPr lang="en-AU" dirty="0"/>
              <a:t> Mean for current Data 13.48+/ 1.4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56429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show here the detailed from the CHALICE study off  369 50yo residents of the  New Zeeland city  of Canterbury.  The distribution is normally distributed around the mean of 44 umol/L, with only 2.4% in the severe deficiency range.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024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We compare that with our cohort of 92 patients with leg ulcers </a:t>
            </a:r>
          </a:p>
          <a:p>
            <a:r>
              <a:rPr lang="en-AU" dirty="0"/>
              <a:t>The distribution is markedly skewed towards lower values</a:t>
            </a:r>
          </a:p>
          <a:p>
            <a:r>
              <a:rPr lang="en-AU" dirty="0"/>
              <a:t>The mean serum vitamin C is just 27 umol, with 40% in the severe deficiency range.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9067E-8E93-4373-912E-EBBED1BE0318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320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3DBE-C31D-4432-AD1A-AD7D26B83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03E8D-7799-4BC5-96CA-F863D9063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F2690-2DB1-43C7-95A9-1FE8A6B9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70299-EEE1-4588-BF05-C1AE21DB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670B5-00D8-4E8A-B62B-CAED72D6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27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DD2C-EE0A-4436-9B5F-EC00B127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9B34C-F3AB-47EC-B0D3-A052048C4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C008-A48F-4F95-9156-A1C213212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F7E57-6D5C-4982-BB86-19D0B17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FECE-C8F9-42E7-BDA3-10DFA7F7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2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7E1602-350C-4BF0-83CB-C5B5E66D6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3D907-545E-4478-89E3-9C3552E45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FD42F-CF76-4909-9D77-2761691F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002EA-AE6D-4C82-9152-DA541F0FA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134B0-B852-4C62-A57A-8F662DE1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7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3164-F174-47CB-A909-A97146CB4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866" y="3304125"/>
            <a:ext cx="11621307" cy="2350261"/>
          </a:xfrm>
          <a:custGeom>
            <a:avLst/>
            <a:gdLst>
              <a:gd name="connsiteX0" fmla="*/ 0 w 11621307"/>
              <a:gd name="connsiteY0" fmla="*/ 0 h 2115917"/>
              <a:gd name="connsiteX1" fmla="*/ 11621307 w 11621307"/>
              <a:gd name="connsiteY1" fmla="*/ 0 h 2115917"/>
              <a:gd name="connsiteX2" fmla="*/ 11621307 w 11621307"/>
              <a:gd name="connsiteY2" fmla="*/ 2115917 h 2115917"/>
              <a:gd name="connsiteX3" fmla="*/ 0 w 11621307"/>
              <a:gd name="connsiteY3" fmla="*/ 2115917 h 2115917"/>
              <a:gd name="connsiteX4" fmla="*/ 0 w 11621307"/>
              <a:gd name="connsiteY4" fmla="*/ 0 h 2115917"/>
              <a:gd name="connsiteX0" fmla="*/ 0 w 11621307"/>
              <a:gd name="connsiteY0" fmla="*/ 0 h 2115917"/>
              <a:gd name="connsiteX1" fmla="*/ 11616712 w 11621307"/>
              <a:gd name="connsiteY1" fmla="*/ 422737 h 2115917"/>
              <a:gd name="connsiteX2" fmla="*/ 11621307 w 11621307"/>
              <a:gd name="connsiteY2" fmla="*/ 2115917 h 2115917"/>
              <a:gd name="connsiteX3" fmla="*/ 0 w 11621307"/>
              <a:gd name="connsiteY3" fmla="*/ 2115917 h 2115917"/>
              <a:gd name="connsiteX4" fmla="*/ 0 w 11621307"/>
              <a:gd name="connsiteY4" fmla="*/ 0 h 2115917"/>
              <a:gd name="connsiteX0" fmla="*/ 0 w 11621307"/>
              <a:gd name="connsiteY0" fmla="*/ 0 h 2350261"/>
              <a:gd name="connsiteX1" fmla="*/ 11616712 w 11621307"/>
              <a:gd name="connsiteY1" fmla="*/ 657081 h 2350261"/>
              <a:gd name="connsiteX2" fmla="*/ 11621307 w 11621307"/>
              <a:gd name="connsiteY2" fmla="*/ 2350261 h 2350261"/>
              <a:gd name="connsiteX3" fmla="*/ 0 w 11621307"/>
              <a:gd name="connsiteY3" fmla="*/ 2350261 h 2350261"/>
              <a:gd name="connsiteX4" fmla="*/ 0 w 11621307"/>
              <a:gd name="connsiteY4" fmla="*/ 0 h 2350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21307" h="2350261">
                <a:moveTo>
                  <a:pt x="0" y="0"/>
                </a:moveTo>
                <a:lnTo>
                  <a:pt x="11616712" y="657081"/>
                </a:lnTo>
                <a:cubicBezTo>
                  <a:pt x="11618244" y="1221474"/>
                  <a:pt x="11619775" y="1785868"/>
                  <a:pt x="11621307" y="2350261"/>
                </a:cubicBezTo>
                <a:lnTo>
                  <a:pt x="0" y="2350261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3D332-ED86-47AA-A1E3-252D75260D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867" y="5688579"/>
            <a:ext cx="8244001" cy="983232"/>
          </a:xfrm>
        </p:spPr>
        <p:txBody>
          <a:bodyPr/>
          <a:lstStyle>
            <a:lvl1pPr marL="0" indent="0" algn="l">
              <a:buNone/>
              <a:defRPr sz="2400">
                <a:ln w="1270"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 List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3FDAFF-2147-46CC-B6E7-DC3639FEF1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39923" y="6265741"/>
            <a:ext cx="3270250" cy="406070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AU" dirty="0"/>
              <a:t>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259138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059E-CDBF-4877-8999-1ED4285F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79D63-42D4-4FC8-AF4C-44FFD5A0B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38E57-FEFF-434F-BCF5-7C330F57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B036A-0469-4A80-853C-A8C48BE2C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CF78D-4E2F-477E-BE5C-E15180BB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0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E1C1-AC2A-4D15-916F-2AD4F2CB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51B25-72A5-455A-A6F2-461DC4DA6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FCCA9-AA68-4CC5-A536-A36C4C86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13AA-5A99-40ED-BE60-E5CF7CC6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04088-C37F-4652-8BBB-8952A530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59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DC74-15CB-405B-BEE4-F076B72F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1A89F-394F-4785-9F28-5422276B2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5FBB0-9AD4-47C3-85AA-CB1797808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16DA3-4921-4F56-8997-B63A418E9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73439-E4F3-4E35-8DCF-F11B41D4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966C4-A948-46AA-AFF5-1519C10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7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B746-264E-4CDA-AD2A-581541BC7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BB786-1B31-4E7E-8D97-A5712D6D2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9A441-9210-4D01-B952-6C0963975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1A8DF-36F7-4FD6-86D5-0F8170BC8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6BD1C-599D-431F-A1FE-42A0CF76B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4D9BF-719F-4975-A34D-1D04392F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9EECC-F008-4ABE-BB1D-78705BCB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72645-B561-4EF9-9F34-E5123382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0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ED06-64CD-4FEE-8C30-D06E43A8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329D8-A4EE-4B31-AE1C-2734EDC0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79457-AF7D-4F6E-B247-9BADABA92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1F5BF-7891-40DE-AB5F-9BA9147E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2486F-AA2E-4C84-B577-5F489F41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AE29C-B90A-41BC-89EF-DA7817E2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2263F-8999-4F79-B985-FD67D915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7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9D5C-0489-4351-BC75-ED60F265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BFE3-DCD3-45D7-B2BB-270F8F4C5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1B9AD-D53D-4482-A72D-CF41F0257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A1C87-6B01-46BE-BCEE-BE4B172E3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39151-050A-48B2-8E76-422C3B80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4343F-7D5B-48A3-A298-0E8E0B85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0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EF41-EAA8-4617-93AF-1575D03B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528FF1-1C7A-4CFC-A485-F81BB3E5B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4F5CE-8618-4BCF-9967-53BBCC9C0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C4688-2ED2-4BC8-A533-1BD4C5B0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6B80-FD8D-4FA9-8E88-17096084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2C5F0-14E4-428D-95BF-88EE96EB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4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73C752-EC64-4E05-8F15-47C41E0A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8FC2E-9506-4E04-8395-895EDD5CC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28039-971E-4CC1-BD0B-FF0FC1FFE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8/10/2019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0C047-1929-435C-8CA3-255FAB1D2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F2F52-6578-4736-9B65-5981CD56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6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www.nhmrc.gov.au/sites/default/files/images/Nutrient-reference-aus-nz-executive-summary.pdf" TargetMode="External"/><Relationship Id="rId4" Type="http://schemas.openxmlformats.org/officeDocument/2006/relationships/hyperlink" Target="https://www.sciencedirect.com/topics/medicine-and-dentistry/ascorbic-acid-deficienc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oxidation-reduction-redox-reaction-of-vitamin-C-molecular-forms-in-equilibrium_fig2_30611161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doi.org/10.1097/MCO.0b013e32833e05b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6/annurev.nutr.25.050304.09264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11" Type="http://schemas.openxmlformats.org/officeDocument/2006/relationships/image" Target="../media/image28.emf"/><Relationship Id="rId5" Type="http://schemas.openxmlformats.org/officeDocument/2006/relationships/image" Target="../media/image23.PNG"/><Relationship Id="rId10" Type="http://schemas.openxmlformats.org/officeDocument/2006/relationships/customXml" Target="../ink/ink3.xml"/><Relationship Id="rId4" Type="http://schemas.openxmlformats.org/officeDocument/2006/relationships/image" Target="../media/image22.PNG"/><Relationship Id="rId9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mrc.gov.au/sites/default/files/images/Nutrient-reference-aus-nz-executive-summary.pdf" TargetMode="External"/><Relationship Id="rId2" Type="http://schemas.openxmlformats.org/officeDocument/2006/relationships/hyperlink" Target="https://doi.org/10.17226/981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177/jnsv.59.S67" TargetMode="External"/><Relationship Id="rId4" Type="http://schemas.openxmlformats.org/officeDocument/2006/relationships/hyperlink" Target="https://doi.org/10.1159/000434757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5/2013/41360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9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ield of grass&#10;&#10;Description automatically generated">
            <a:extLst>
              <a:ext uri="{FF2B5EF4-FFF2-40B4-BE49-F238E27FC236}">
                <a16:creationId xmlns:a16="http://schemas.microsoft.com/office/drawing/2014/main" id="{6080B7B5-5F39-413C-9669-80AF2B895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6852" y="0"/>
            <a:ext cx="1446401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C11381-C460-42DE-B678-029DA8FDD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218" y="3002346"/>
            <a:ext cx="10652456" cy="2226921"/>
          </a:xfrm>
        </p:spPr>
        <p:txBody>
          <a:bodyPr>
            <a:normAutofit fontScale="90000"/>
          </a:bodyPr>
          <a:lstStyle/>
          <a:p>
            <a:br>
              <a:rPr lang="en-US" sz="4400" b="1" cap="all" dirty="0">
                <a:solidFill>
                  <a:srgbClr val="FFFF00"/>
                </a:solidFill>
              </a:rPr>
            </a:br>
            <a:r>
              <a:rPr lang="en-US" sz="4400" b="1" cap="all" dirty="0">
                <a:solidFill>
                  <a:srgbClr val="FFFF00"/>
                </a:solidFill>
              </a:rPr>
              <a:t>Nutritional deficiency in patients with Chronic lower limb ulcers</a:t>
            </a:r>
            <a:endParaRPr lang="en-AU" sz="4400" b="1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0895E-7B0C-4FE4-8C25-6A0A38F24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14" y="5173695"/>
            <a:ext cx="11269270" cy="983232"/>
          </a:xfrm>
        </p:spPr>
        <p:txBody>
          <a:bodyPr>
            <a:normAutofit fontScale="25000" lnSpcReduction="20000"/>
          </a:bodyPr>
          <a:lstStyle/>
          <a:p>
            <a:pPr indent="-2286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8000" b="1" dirty="0"/>
              <a:t>Emmanuel U </a:t>
            </a:r>
            <a:r>
              <a:rPr lang="en-US" sz="8000" b="1" dirty="0" err="1"/>
              <a:t>Ndayisaba</a:t>
            </a:r>
            <a:r>
              <a:rPr lang="en-US" sz="8000" b="1" dirty="0"/>
              <a:t>,    	Lyell McEwin Hospital, Adelaide, South Australia</a:t>
            </a:r>
          </a:p>
          <a:p>
            <a:pPr indent="-2286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8000" b="1" dirty="0"/>
              <a:t>Ramandeep Kaur,   		Wagga Wagga Base Hospital, Wagga Wagga, NSW</a:t>
            </a:r>
          </a:p>
          <a:p>
            <a:pPr indent="-2286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8000" b="1" dirty="0"/>
              <a:t>David Airey,     		Riverina Endovascular, Wagga Wagga, NSW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87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934F4-91D3-41A9-8932-29C1D985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–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C1EA0-830E-4E49-85BB-609EDE36F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775"/>
            <a:ext cx="10515600" cy="4780117"/>
          </a:xfrm>
        </p:spPr>
        <p:txBody>
          <a:bodyPr>
            <a:normAutofit/>
          </a:bodyPr>
          <a:lstStyle/>
          <a:p>
            <a:r>
              <a:rPr lang="en-US" dirty="0"/>
              <a:t>Analysis of electron medical records at a single institution</a:t>
            </a:r>
          </a:p>
          <a:p>
            <a:r>
              <a:rPr lang="en-US" dirty="0"/>
              <a:t>The earliest nutritional screens after initial presentation with lower limb ulcer persisting for 4 weeks or greater.  </a:t>
            </a:r>
          </a:p>
          <a:p>
            <a:r>
              <a:rPr lang="en-US" dirty="0"/>
              <a:t>Record</a:t>
            </a:r>
          </a:p>
          <a:p>
            <a:pPr lvl="1"/>
            <a:r>
              <a:rPr lang="en-US" dirty="0"/>
              <a:t>Age and Gender</a:t>
            </a:r>
          </a:p>
          <a:p>
            <a:pPr lvl="1"/>
            <a:r>
              <a:rPr lang="en-US" dirty="0"/>
              <a:t>Ulcer location – calf, foot, malleolus  </a:t>
            </a:r>
          </a:p>
          <a:p>
            <a:pPr lvl="1"/>
            <a:r>
              <a:rPr lang="en-AU" dirty="0"/>
              <a:t>Inhibitors to healing –  Ischemia/ Chronic Stasis/Pressure</a:t>
            </a:r>
          </a:p>
          <a:p>
            <a:pPr lvl="1"/>
            <a:r>
              <a:rPr lang="en-AU" dirty="0"/>
              <a:t>Diabetic status </a:t>
            </a:r>
          </a:p>
          <a:p>
            <a:pPr lvl="1"/>
            <a:r>
              <a:rPr lang="en-AU" dirty="0"/>
              <a:t>Smoking status  - active smoker/non-smoker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Vitamin C, Zinc, Albumin, Haemoglobin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924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4423A7-52CE-41E9-88A7-3E80EDC0A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310845"/>
              </p:ext>
            </p:extLst>
          </p:nvPr>
        </p:nvGraphicFramePr>
        <p:xfrm>
          <a:off x="674575" y="609932"/>
          <a:ext cx="11279532" cy="5813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547">
                  <a:extLst>
                    <a:ext uri="{9D8B030D-6E8A-4147-A177-3AD203B41FA5}">
                      <a16:colId xmlns:a16="http://schemas.microsoft.com/office/drawing/2014/main" val="810075904"/>
                    </a:ext>
                  </a:extLst>
                </a:gridCol>
                <a:gridCol w="3142905">
                  <a:extLst>
                    <a:ext uri="{9D8B030D-6E8A-4147-A177-3AD203B41FA5}">
                      <a16:colId xmlns:a16="http://schemas.microsoft.com/office/drawing/2014/main" val="1933980753"/>
                    </a:ext>
                  </a:extLst>
                </a:gridCol>
                <a:gridCol w="2706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6747">
                  <a:extLst>
                    <a:ext uri="{9D8B030D-6E8A-4147-A177-3AD203B41FA5}">
                      <a16:colId xmlns:a16="http://schemas.microsoft.com/office/drawing/2014/main" val="3017915044"/>
                    </a:ext>
                  </a:extLst>
                </a:gridCol>
              </a:tblGrid>
              <a:tr h="970406">
                <a:tc gridSpan="4">
                  <a:txBody>
                    <a:bodyPr/>
                    <a:lstStyle/>
                    <a:p>
                      <a:pPr algn="l"/>
                      <a:r>
                        <a:rPr lang="en-AU" sz="3600" dirty="0"/>
                        <a:t>Demographics of patients, ulcer characteristics (N=92)</a:t>
                      </a:r>
                      <a:endParaRPr lang="en-AU" sz="3600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729215"/>
                  </a:ext>
                </a:extLst>
              </a:tr>
              <a:tr h="542106"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Gender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 Male   n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baseline="0" dirty="0"/>
                        <a:t>= 53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Female   n</a:t>
                      </a:r>
                      <a:r>
                        <a:rPr lang="en-AU" sz="2400" baseline="-25000" dirty="0"/>
                        <a:t>2</a:t>
                      </a:r>
                      <a:r>
                        <a:rPr lang="en-AU" sz="2400" baseline="0" dirty="0"/>
                        <a:t>= 39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665945"/>
                  </a:ext>
                </a:extLst>
              </a:tr>
              <a:tr h="542106"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Age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 Mean = 75 years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St Dev= 12 years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78110"/>
                  </a:ext>
                </a:extLst>
              </a:tr>
              <a:tr h="542106"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Pathology  Lab.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 DHM     n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baseline="0" dirty="0"/>
                        <a:t> = 58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 Laverty       n</a:t>
                      </a:r>
                      <a:r>
                        <a:rPr lang="en-AU" sz="2400" baseline="-25000" dirty="0"/>
                        <a:t>2</a:t>
                      </a:r>
                      <a:r>
                        <a:rPr lang="en-AU" sz="2400" baseline="0" dirty="0"/>
                        <a:t>=34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314532"/>
                  </a:ext>
                </a:extLst>
              </a:tr>
              <a:tr h="542106"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Diabetic status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Diabetic n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baseline="0" dirty="0"/>
                        <a:t>= 33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Non-Diabetic n</a:t>
                      </a:r>
                      <a:r>
                        <a:rPr lang="en-AU" sz="2400" baseline="-25000" dirty="0"/>
                        <a:t>2</a:t>
                      </a:r>
                      <a:r>
                        <a:rPr lang="en-AU" sz="2400" baseline="0" dirty="0"/>
                        <a:t>=59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323862"/>
                  </a:ext>
                </a:extLst>
              </a:tr>
              <a:tr h="848509"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Smoking status (N=88)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Active Smoker  n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baseline="0" dirty="0"/>
                        <a:t>=11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Non-Smoker   n</a:t>
                      </a:r>
                      <a:r>
                        <a:rPr lang="en-AU" sz="2400" baseline="-25000" dirty="0"/>
                        <a:t>2</a:t>
                      </a:r>
                      <a:r>
                        <a:rPr lang="en-AU" sz="2400" baseline="0" dirty="0"/>
                        <a:t>= 75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386609"/>
                  </a:ext>
                </a:extLst>
              </a:tr>
              <a:tr h="600209"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Ulcer Location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Calf   n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baseline="0" dirty="0"/>
                        <a:t>  = 52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Malleolus n</a:t>
                      </a:r>
                      <a:r>
                        <a:rPr lang="en-AU" sz="2400" baseline="-25000" dirty="0"/>
                        <a:t>2</a:t>
                      </a:r>
                      <a:r>
                        <a:rPr lang="en-AU" sz="2400" baseline="0" dirty="0"/>
                        <a:t> =11 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Foot n</a:t>
                      </a:r>
                      <a:r>
                        <a:rPr lang="en-AU" sz="2400" baseline="-25000" dirty="0"/>
                        <a:t>3</a:t>
                      </a:r>
                      <a:r>
                        <a:rPr lang="en-AU" sz="2400" baseline="0" dirty="0"/>
                        <a:t>=24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467246"/>
                  </a:ext>
                </a:extLst>
              </a:tr>
              <a:tr h="848509"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Healing Inhibitor</a:t>
                      </a:r>
                      <a:r>
                        <a:rPr lang="en-AU" sz="2400" baseline="30000" dirty="0"/>
                        <a:t>*</a:t>
                      </a:r>
                      <a:endParaRPr lang="en-AU" sz="2400" b="1" baseline="30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Stasis n</a:t>
                      </a:r>
                      <a:r>
                        <a:rPr lang="en-AU" sz="2400" baseline="-25000" dirty="0"/>
                        <a:t>1</a:t>
                      </a:r>
                      <a:r>
                        <a:rPr lang="en-AU" sz="2400" baseline="0" dirty="0"/>
                        <a:t>  = 47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Ischemia  n</a:t>
                      </a:r>
                      <a:r>
                        <a:rPr lang="en-AU" sz="2400" baseline="-25000" dirty="0"/>
                        <a:t>2</a:t>
                      </a:r>
                      <a:r>
                        <a:rPr lang="en-AU" sz="2400" baseline="0" dirty="0"/>
                        <a:t> = 45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2400" baseline="0" dirty="0"/>
                        <a:t>Pressure n</a:t>
                      </a:r>
                      <a:r>
                        <a:rPr lang="en-AU" sz="2400" baseline="-25000" dirty="0"/>
                        <a:t>3</a:t>
                      </a:r>
                      <a:r>
                        <a:rPr lang="en-AU" sz="2400" baseline="0" dirty="0"/>
                        <a:t> = 12</a:t>
                      </a:r>
                      <a:endParaRPr lang="en-AU" sz="24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437568"/>
                  </a:ext>
                </a:extLst>
              </a:tr>
              <a:tr h="377115">
                <a:tc gridSpan="4">
                  <a:txBody>
                    <a:bodyPr/>
                    <a:lstStyle/>
                    <a:p>
                      <a:pPr algn="l"/>
                      <a:r>
                        <a:rPr lang="en-AU" sz="1800" baseline="0" dirty="0"/>
                        <a:t>* Lesions may result from more than one healing inhibitor, so category totals  add to &gt; 92.</a:t>
                      </a:r>
                      <a:endParaRPr lang="en-AU" sz="1800" b="1" baseline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2200" baseline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165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647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11AB50-5F46-47D4-8894-97D4B33D0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6" y="374888"/>
            <a:ext cx="4191553" cy="2842054"/>
          </a:xfr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FC40E6B-C640-4E57-AACE-B2DE6F3AC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15" y="374888"/>
            <a:ext cx="4237526" cy="287322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84EE88-D389-4E60-9EBC-C96403E74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6" y="3599046"/>
            <a:ext cx="4191553" cy="2837285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CF5D44BD-0D3C-46A3-8837-93648E707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50" y="3315318"/>
            <a:ext cx="4390750" cy="325380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2E27BF3-090E-43C5-A1A7-F28C1F32D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15" y="409866"/>
            <a:ext cx="4237526" cy="28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3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14910" y="820487"/>
            <a:ext cx="10918056" cy="5651981"/>
            <a:chOff x="897295" y="-797383"/>
            <a:chExt cx="11240853" cy="62526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E9EC67-6F08-414B-A9E0-9EF1795E1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295" y="-797383"/>
              <a:ext cx="9731713" cy="625266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821285" y="4351258"/>
              <a:ext cx="6316863" cy="310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222B3C"/>
                  </a:solidFill>
                  <a:latin typeface="Times" charset="0"/>
                  <a:ea typeface="Times" charset="0"/>
                  <a:cs typeface="Times" charset="0"/>
                </a:rPr>
                <a:t>The CHALICE STUDY:  Pearson et. Al,  2017  - </a:t>
              </a:r>
              <a:endParaRPr lang="en-AU" sz="1600" b="1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829E6C-7D03-4CF7-834A-F6B1A71AE627}"/>
              </a:ext>
            </a:extLst>
          </p:cNvPr>
          <p:cNvSpPr txBox="1"/>
          <p:nvPr/>
        </p:nvSpPr>
        <p:spPr>
          <a:xfrm>
            <a:off x="814910" y="302713"/>
            <a:ext cx="8812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Serum Vitamin C  in a normal population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107741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F972D1-0F48-BC4B-A5B1-C7FD84FC9E72}"/>
                  </a:ext>
                </a:extLst>
              </p14:cNvPr>
              <p14:cNvContentPartPr/>
              <p14:nvPr/>
            </p14:nvContentPartPr>
            <p14:xfrm>
              <a:off x="6443040" y="31166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F972D1-0F48-BC4B-A5B1-C7FD84FC9E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5040" y="30986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1EBE38-03D0-F041-A81B-2434CF9007EA}"/>
                  </a:ext>
                </a:extLst>
              </p14:cNvPr>
              <p14:cNvContentPartPr/>
              <p14:nvPr/>
            </p14:nvContentPartPr>
            <p14:xfrm>
              <a:off x="5487600" y="329268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1EBE38-03D0-F041-A81B-2434CF9007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9600" y="327468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A41BB9-8438-5A44-8E24-745A12BACA4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83" y="627461"/>
            <a:ext cx="8651758" cy="6253179"/>
          </a:xfrm>
          <a:prstGeom prst="rect">
            <a:avLst/>
          </a:prstGeom>
        </p:spPr>
      </p:pic>
      <p:pic>
        <p:nvPicPr>
          <p:cNvPr id="16" name="Picture 15" descr="A group of people in a room&#10;&#10;Description automatically generated">
            <a:extLst>
              <a:ext uri="{FF2B5EF4-FFF2-40B4-BE49-F238E27FC236}">
                <a16:creationId xmlns:a16="http://schemas.microsoft.com/office/drawing/2014/main" id="{5CCB81C8-8964-41E3-8B01-4502993449E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60" y="1468050"/>
            <a:ext cx="7597231" cy="457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E9B96-4485-4037-AFAF-86DB23BA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2766218"/>
            <a:ext cx="1190324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Severe Vitamin C deficiency was surprisingly common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2305083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CD24F1C-327B-4083-AADD-CFF4DADA9EEC}"/>
              </a:ext>
            </a:extLst>
          </p:cNvPr>
          <p:cNvSpPr txBox="1">
            <a:spLocks/>
          </p:cNvSpPr>
          <p:nvPr/>
        </p:nvSpPr>
        <p:spPr>
          <a:xfrm>
            <a:off x="608571" y="218396"/>
            <a:ext cx="10472968" cy="10046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222B3C"/>
                </a:solidFill>
                <a:latin typeface="+mn-lt"/>
                <a:ea typeface="Times" charset="0"/>
                <a:cs typeface="Times" charset="0"/>
              </a:rPr>
              <a:t>Physiology of Vitamin C in wound healing</a:t>
            </a:r>
          </a:p>
          <a:p>
            <a:r>
              <a:rPr lang="en-US" sz="2800" dirty="0">
                <a:solidFill>
                  <a:srgbClr val="222B3C"/>
                </a:solidFill>
                <a:latin typeface="+mn-lt"/>
                <a:ea typeface="Times" charset="0"/>
                <a:cs typeface="Times" charset="0"/>
              </a:rPr>
              <a:t>Collagen Synthesis</a:t>
            </a:r>
          </a:p>
        </p:txBody>
      </p:sp>
      <p:pic>
        <p:nvPicPr>
          <p:cNvPr id="2052" name="Picture 4" descr="Image result for formation of collagen and vitamin C">
            <a:extLst>
              <a:ext uri="{FF2B5EF4-FFF2-40B4-BE49-F238E27FC236}">
                <a16:creationId xmlns:a16="http://schemas.microsoft.com/office/drawing/2014/main" id="{BB4B1B8F-E855-47E0-8F73-51F03B43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10" y="1594021"/>
            <a:ext cx="4525508" cy="307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91F10-63B5-499F-8308-8B7972292A9A}"/>
              </a:ext>
            </a:extLst>
          </p:cNvPr>
          <p:cNvSpPr txBox="1"/>
          <p:nvPr/>
        </p:nvSpPr>
        <p:spPr>
          <a:xfrm>
            <a:off x="268553" y="6078361"/>
            <a:ext cx="116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“Ascorbic Acid Deficiency - an Overview | ScienceDirect Topics.” Accessed August 11, 2019. </a:t>
            </a:r>
            <a:r>
              <a:rPr lang="en-US" sz="1200" dirty="0">
                <a:effectLst/>
                <a:hlinkClick r:id="rId4"/>
              </a:rPr>
              <a:t>https://www.sciencedirect.com/topics/medicine-and-dentistry/ascorbic-acid-deficiency</a:t>
            </a:r>
            <a:r>
              <a:rPr lang="en-US" sz="1200" dirty="0">
                <a:effectLst/>
              </a:rPr>
              <a:t>.</a:t>
            </a:r>
          </a:p>
          <a:p>
            <a:r>
              <a:rPr lang="en-AU" sz="1200" dirty="0"/>
              <a:t>Nutrient Reference Values for Australia and New Zealand Executive Summary,”  </a:t>
            </a:r>
            <a:r>
              <a:rPr lang="en-AU" sz="1200" dirty="0">
                <a:hlinkClick r:id="rId5"/>
              </a:rPr>
              <a:t>https://www.nhmrc.gov.au/sites/default/files/images/Nutrient-reference-aus-nz-executive-summary.pdf</a:t>
            </a:r>
            <a:endParaRPr lang="en-AU" sz="1200" dirty="0"/>
          </a:p>
        </p:txBody>
      </p:sp>
      <p:pic>
        <p:nvPicPr>
          <p:cNvPr id="7" name="Picture 6" descr="A close up of food&#10;&#10;Description automatically generated">
            <a:extLst>
              <a:ext uri="{FF2B5EF4-FFF2-40B4-BE49-F238E27FC236}">
                <a16:creationId xmlns:a16="http://schemas.microsoft.com/office/drawing/2014/main" id="{5EAB760D-FDC4-4F91-B9AC-C535482F5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18" y="1594021"/>
            <a:ext cx="5539142" cy="3103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99FF0-6418-4DB7-900C-A26FFB0247D6}"/>
              </a:ext>
            </a:extLst>
          </p:cNvPr>
          <p:cNvSpPr txBox="1"/>
          <p:nvPr/>
        </p:nvSpPr>
        <p:spPr>
          <a:xfrm>
            <a:off x="1201077" y="5051442"/>
            <a:ext cx="9761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222B3C"/>
                </a:solidFill>
                <a:ea typeface="Times" charset="0"/>
                <a:cs typeface="Times" charset="0"/>
              </a:rPr>
              <a:t>Serum vitamin C  &lt; 11.4 </a:t>
            </a:r>
            <a:r>
              <a:rPr lang="en-US" sz="2800" dirty="0">
                <a:solidFill>
                  <a:srgbClr val="222B3C"/>
                </a:solidFill>
                <a:ea typeface="Times" charset="0"/>
                <a:cs typeface="Times" charset="0"/>
              </a:rPr>
              <a:t>µ</a:t>
            </a:r>
            <a:r>
              <a:rPr lang="en-AU" sz="2800" dirty="0">
                <a:solidFill>
                  <a:srgbClr val="222B3C"/>
                </a:solidFill>
                <a:ea typeface="Times" charset="0"/>
                <a:cs typeface="Times" charset="0"/>
              </a:rPr>
              <a:t>mol/L = severe deficiency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943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CD24F1C-327B-4083-AADD-CFF4DADA9EEC}"/>
              </a:ext>
            </a:extLst>
          </p:cNvPr>
          <p:cNvSpPr txBox="1">
            <a:spLocks/>
          </p:cNvSpPr>
          <p:nvPr/>
        </p:nvSpPr>
        <p:spPr>
          <a:xfrm>
            <a:off x="608571" y="218396"/>
            <a:ext cx="10472968" cy="10046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222B3C"/>
                </a:solidFill>
                <a:latin typeface="+mn-lt"/>
                <a:ea typeface="Times" charset="0"/>
                <a:cs typeface="Times" charset="0"/>
              </a:rPr>
              <a:t>Physiology of Vitamin C in wound healing </a:t>
            </a:r>
          </a:p>
          <a:p>
            <a:r>
              <a:rPr lang="en-US" sz="2800" dirty="0">
                <a:solidFill>
                  <a:srgbClr val="222B3C"/>
                </a:solidFill>
                <a:latin typeface="+mn-lt"/>
                <a:ea typeface="Times" charset="0"/>
                <a:cs typeface="Times" charset="0"/>
              </a:rPr>
              <a:t>Reducing agent and free radical scavenger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B91F10-63B5-499F-8308-8B7972292A9A}"/>
              </a:ext>
            </a:extLst>
          </p:cNvPr>
          <p:cNvSpPr txBox="1"/>
          <p:nvPr/>
        </p:nvSpPr>
        <p:spPr>
          <a:xfrm>
            <a:off x="581591" y="5234322"/>
            <a:ext cx="116104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The Oxidation-Reduction (Redox) Reaction of Vitamin C,...” ResearchGate. Accessed August 11, 2019. </a:t>
            </a:r>
            <a:r>
              <a:rPr lang="en-US" sz="1200" dirty="0">
                <a:effectLst/>
                <a:hlinkClick r:id="rId3"/>
              </a:rPr>
              <a:t>https://www.researchgate.net/figure/The-oxidation-reduction-redox-reaction-of-vitamin-C-molecular-forms-in-equilibrium_fig2_306111617</a:t>
            </a:r>
            <a:endParaRPr lang="en-US" sz="1200" dirty="0">
              <a:effectLst/>
            </a:endParaRPr>
          </a:p>
          <a:p>
            <a:r>
              <a:rPr lang="en-AU" sz="1200" dirty="0">
                <a:effectLst/>
              </a:rPr>
              <a:t>Fukushima, </a:t>
            </a:r>
            <a:r>
              <a:rPr lang="en-AU" sz="1200" dirty="0" err="1">
                <a:effectLst/>
              </a:rPr>
              <a:t>Ryoji</a:t>
            </a:r>
            <a:r>
              <a:rPr lang="en-AU" sz="1200" dirty="0">
                <a:effectLst/>
              </a:rPr>
              <a:t>, and Eriko Yamazaki. “Vitamin C Requirement in Surgical Patients.” </a:t>
            </a:r>
            <a:r>
              <a:rPr lang="en-AU" sz="1200" i="1" dirty="0">
                <a:effectLst/>
              </a:rPr>
              <a:t>Current Opinion in Clinical Nutrition and Metabolic Care</a:t>
            </a:r>
            <a:r>
              <a:rPr lang="en-AU" sz="1200" dirty="0">
                <a:effectLst/>
              </a:rPr>
              <a:t> 13, no. 6 (November 2010): 669–76. </a:t>
            </a:r>
            <a:r>
              <a:rPr lang="en-AU" sz="1200" dirty="0">
                <a:effectLst/>
                <a:hlinkClick r:id="rId4"/>
              </a:rPr>
              <a:t>https://doi.org/10.1097/MCO.0b013e32833e05bc</a:t>
            </a:r>
            <a:r>
              <a:rPr lang="en-AU" sz="1200" dirty="0">
                <a:effectLst/>
              </a:rPr>
              <a:t>.</a:t>
            </a:r>
          </a:p>
          <a:p>
            <a:endParaRPr lang="en-US" dirty="0">
              <a:effectLst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784D01-BFCB-41BD-B274-AA88BC5B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59" y="1935686"/>
            <a:ext cx="5393610" cy="246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133C0-9411-4557-BF29-7116C055AFFE}"/>
              </a:ext>
            </a:extLst>
          </p:cNvPr>
          <p:cNvSpPr txBox="1"/>
          <p:nvPr/>
        </p:nvSpPr>
        <p:spPr>
          <a:xfrm>
            <a:off x="7339913" y="1935686"/>
            <a:ext cx="4463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role  in reducing ROS, NOS</a:t>
            </a:r>
          </a:p>
          <a:p>
            <a:endParaRPr lang="en-US" dirty="0"/>
          </a:p>
          <a:p>
            <a:r>
              <a:rPr lang="en-AU" dirty="0"/>
              <a:t>known to fall</a:t>
            </a:r>
          </a:p>
          <a:p>
            <a:r>
              <a:rPr lang="en-AU" dirty="0"/>
              <a:t>	in sepsis</a:t>
            </a:r>
          </a:p>
          <a:p>
            <a:r>
              <a:rPr lang="en-AU" dirty="0"/>
              <a:t>	in burns patients in ICU</a:t>
            </a:r>
          </a:p>
          <a:p>
            <a:r>
              <a:rPr lang="en-AU" dirty="0"/>
              <a:t>	after elective surgery</a:t>
            </a:r>
          </a:p>
        </p:txBody>
      </p:sp>
    </p:spTree>
    <p:extLst>
      <p:ext uri="{BB962C8B-B14F-4D97-AF65-F5344CB8AC3E}">
        <p14:creationId xmlns:p14="http://schemas.microsoft.com/office/powerpoint/2010/main" val="30430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bg1"/>
            </a:gs>
            <a:gs pos="0">
              <a:schemeClr val="accent1">
                <a:lumMod val="20000"/>
                <a:lumOff val="80000"/>
              </a:schemeClr>
            </a:gs>
            <a:gs pos="91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ynthesis of vitamin c">
            <a:extLst>
              <a:ext uri="{FF2B5EF4-FFF2-40B4-BE49-F238E27FC236}">
                <a16:creationId xmlns:a16="http://schemas.microsoft.com/office/drawing/2014/main" id="{B73F1C44-38D3-46A4-948A-D391C0F8D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93" y="1617520"/>
            <a:ext cx="5347890" cy="378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DF2BE-08B7-43AF-8B26-DF39565CDE88}"/>
              </a:ext>
            </a:extLst>
          </p:cNvPr>
          <p:cNvSpPr txBox="1"/>
          <p:nvPr/>
        </p:nvSpPr>
        <p:spPr>
          <a:xfrm>
            <a:off x="6936058" y="1137796"/>
            <a:ext cx="4973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Vitamin C is synthesized from simple sugars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Transport across  gut lumen and across cell membrane  is dependant 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Sodium dependant transporters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Glucose transporters (GLUT1, GLUT3 +/- GLUT4)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59BE5E-A6CD-48ED-A681-ECCDC96DF3E5}"/>
              </a:ext>
            </a:extLst>
          </p:cNvPr>
          <p:cNvSpPr/>
          <p:nvPr/>
        </p:nvSpPr>
        <p:spPr>
          <a:xfrm>
            <a:off x="1122947" y="5720204"/>
            <a:ext cx="9946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Wilson, John X. “Regulation of Vitamin c Transport.” </a:t>
            </a:r>
            <a:r>
              <a:rPr lang="en-US" i="1" dirty="0">
                <a:effectLst/>
              </a:rPr>
              <a:t>Annual Review of Nutrition</a:t>
            </a:r>
            <a:r>
              <a:rPr lang="en-US" dirty="0">
                <a:effectLst/>
              </a:rPr>
              <a:t> 25, no. 1 (July 12, 2005): 105–25. </a:t>
            </a:r>
            <a:r>
              <a:rPr lang="en-US" dirty="0">
                <a:effectLst/>
                <a:hlinkClick r:id="rId3"/>
              </a:rPr>
              <a:t>https://doi.org/10.1146/annurev.nutr.25.050304.092647</a:t>
            </a:r>
            <a:r>
              <a:rPr lang="en-US" dirty="0">
                <a:effectLst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D24F1C-327B-4083-AADD-CFF4DADA9EEC}"/>
              </a:ext>
            </a:extLst>
          </p:cNvPr>
          <p:cNvSpPr txBox="1">
            <a:spLocks/>
          </p:cNvSpPr>
          <p:nvPr/>
        </p:nvSpPr>
        <p:spPr>
          <a:xfrm>
            <a:off x="569029" y="917"/>
            <a:ext cx="9776048" cy="1004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222B3C"/>
                </a:solidFill>
                <a:latin typeface="+mn-lt"/>
                <a:ea typeface="Times" charset="0"/>
                <a:cs typeface="Times" panose="02020603050405020304" pitchFamily="18" charset="0"/>
              </a:rPr>
              <a:t>Background : Vitamin C synthesis</a:t>
            </a:r>
          </a:p>
        </p:txBody>
      </p:sp>
    </p:spTree>
    <p:extLst>
      <p:ext uri="{BB962C8B-B14F-4D97-AF65-F5344CB8AC3E}">
        <p14:creationId xmlns:p14="http://schemas.microsoft.com/office/powerpoint/2010/main" val="88696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bg1"/>
            </a:gs>
            <a:gs pos="0">
              <a:schemeClr val="accent1">
                <a:lumMod val="20000"/>
                <a:lumOff val="80000"/>
              </a:schemeClr>
            </a:gs>
            <a:gs pos="91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D3CCCD2-0496-4538-805E-A292EB9D3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"/>
          <a:stretch/>
        </p:blipFill>
        <p:spPr>
          <a:xfrm>
            <a:off x="6724324" y="1005524"/>
            <a:ext cx="2736010" cy="19531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BFFB87-3E6C-4D24-8B9D-B5C69C0A5F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" t="3015" r="2513" b="4761"/>
          <a:stretch/>
        </p:blipFill>
        <p:spPr>
          <a:xfrm>
            <a:off x="7111325" y="4064385"/>
            <a:ext cx="2975349" cy="19952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0E0B27-F0E5-4646-9A34-49CCC40CBD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t="6845" r="11072" b="1018"/>
          <a:stretch/>
        </p:blipFill>
        <p:spPr>
          <a:xfrm>
            <a:off x="8857403" y="2165520"/>
            <a:ext cx="2975348" cy="19672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3BD57F-4A55-40CB-A929-C13A157A9808}"/>
              </a:ext>
            </a:extLst>
          </p:cNvPr>
          <p:cNvSpPr txBox="1">
            <a:spLocks/>
          </p:cNvSpPr>
          <p:nvPr/>
        </p:nvSpPr>
        <p:spPr>
          <a:xfrm>
            <a:off x="569029" y="917"/>
            <a:ext cx="9776048" cy="1004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222B3C"/>
                </a:solidFill>
                <a:latin typeface="Calibri" panose="020F0502020204030204" pitchFamily="34" charset="0"/>
                <a:ea typeface="Times" charset="0"/>
                <a:cs typeface="Calibri" panose="020F0502020204030204" pitchFamily="34" charset="0"/>
              </a:rPr>
              <a:t>Background : L-</a:t>
            </a:r>
            <a:r>
              <a:rPr lang="en-US" dirty="0" err="1">
                <a:solidFill>
                  <a:srgbClr val="222B3C"/>
                </a:solidFill>
                <a:latin typeface="Calibri" panose="020F0502020204030204" pitchFamily="34" charset="0"/>
                <a:ea typeface="Times" charset="0"/>
                <a:cs typeface="Calibri" panose="020F0502020204030204" pitchFamily="34" charset="0"/>
              </a:rPr>
              <a:t>gulonolatone</a:t>
            </a:r>
            <a:r>
              <a:rPr lang="en-US" dirty="0">
                <a:solidFill>
                  <a:srgbClr val="222B3C"/>
                </a:solidFill>
                <a:latin typeface="Calibri" panose="020F0502020204030204" pitchFamily="34" charset="0"/>
                <a:ea typeface="Times" charset="0"/>
                <a:cs typeface="Calibri" panose="020F0502020204030204" pitchFamily="34" charset="0"/>
              </a:rPr>
              <a:t> oxidase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CD29A-D1E7-6248-9D97-4A9444C52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2285" y="3777065"/>
            <a:ext cx="2119086" cy="2891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4C3EC6-0422-5440-8254-D4325CC0B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071" y="3384968"/>
            <a:ext cx="3850425" cy="2891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BC575E-FCD1-514A-9AF3-EF5203D5B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6814" y="1680519"/>
            <a:ext cx="3010539" cy="1806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18A02-CAB1-294C-9E1D-9C83FAADDD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382" y="1325363"/>
            <a:ext cx="1955230" cy="2943588"/>
          </a:xfrm>
          <a:prstGeom prst="rect">
            <a:avLst/>
          </a:prstGeom>
        </p:spPr>
      </p:pic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B2828438-3BA7-3F4C-9631-E9D532CAEE05}"/>
              </a:ext>
            </a:extLst>
          </p:cNvPr>
          <p:cNvSpPr/>
          <p:nvPr/>
        </p:nvSpPr>
        <p:spPr>
          <a:xfrm>
            <a:off x="7639303" y="1483717"/>
            <a:ext cx="3556000" cy="337596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2B3C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64BD1C-E730-9640-A01B-EA1C0F3AD784}"/>
                  </a:ext>
                </a:extLst>
              </p14:cNvPr>
              <p14:cNvContentPartPr/>
              <p14:nvPr/>
            </p14:nvContentPartPr>
            <p14:xfrm>
              <a:off x="1005600" y="2165520"/>
              <a:ext cx="3224160" cy="327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64BD1C-E730-9640-A01B-EA1C0F3AD7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760" y="1969680"/>
                <a:ext cx="3615480" cy="36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16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0" i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DISCLOSURES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b="0" i="0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Authors have no interests to disclose</a:t>
            </a:r>
          </a:p>
        </p:txBody>
      </p:sp>
    </p:spTree>
    <p:extLst>
      <p:ext uri="{BB962C8B-B14F-4D97-AF65-F5344CB8AC3E}">
        <p14:creationId xmlns:p14="http://schemas.microsoft.com/office/powerpoint/2010/main" val="2997258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B479-5510-A842-BAD2-80FDCA4B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27082" cy="801972"/>
          </a:xfrm>
        </p:spPr>
        <p:txBody>
          <a:bodyPr/>
          <a:lstStyle/>
          <a:p>
            <a:r>
              <a:rPr lang="en-US" sz="3600" baseline="30000" dirty="0">
                <a:solidFill>
                  <a:schemeClr val="bg1"/>
                </a:solidFill>
              </a:rPr>
              <a:t>y) 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8E47-E786-654B-ADD9-65A7CC32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89" y="5052932"/>
            <a:ext cx="11051213" cy="1120503"/>
          </a:xfrm>
        </p:spPr>
        <p:txBody>
          <a:bodyPr>
            <a:normAutofit lnSpcReduction="10000"/>
          </a:bodyPr>
          <a:lstStyle/>
          <a:p>
            <a:pPr>
              <a:buAutoNum type="arabicPeriod"/>
            </a:pPr>
            <a:r>
              <a:rPr lang="en-AU" sz="1000" i="1" dirty="0"/>
              <a:t>Dietary Reference Intakes for Vitamin C, Vitamin E, Selenium, and Carotenoids</a:t>
            </a:r>
            <a:r>
              <a:rPr lang="en-AU" sz="1000" dirty="0"/>
              <a:t>. Washington, D.C.: National Academies Press, 2000. </a:t>
            </a:r>
            <a:r>
              <a:rPr lang="en-AU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https://doi.org/10.17226/9810</a:t>
            </a:r>
            <a:r>
              <a:rPr lang="en-AU" sz="1000" dirty="0"/>
              <a:t>.</a:t>
            </a:r>
          </a:p>
          <a:p>
            <a:pPr marL="0" indent="0">
              <a:buNone/>
            </a:pPr>
            <a:r>
              <a:rPr lang="en-AU" sz="1000" dirty="0"/>
              <a:t>3 ““Nutrient Reference Values for Australia and New Zealand Executive Summary,”  </a:t>
            </a:r>
            <a:r>
              <a:rPr lang="en-AU" sz="1000" dirty="0">
                <a:hlinkClick r:id="rId3"/>
              </a:rPr>
              <a:t>https://www.nhmrc.gov.au/sites/default/files/images/Nutrient-reference-aus-nz-executive-summary.pdf</a:t>
            </a:r>
            <a:endParaRPr lang="en-AU" sz="1000" dirty="0"/>
          </a:p>
          <a:p>
            <a:pPr marL="0" indent="0">
              <a:buNone/>
            </a:pPr>
            <a:r>
              <a:rPr lang="en-AU" sz="1000" dirty="0">
                <a:latin typeface="+mn-lt"/>
              </a:rPr>
              <a:t>4. Society (DGE), German Nutrition. “New Reference Values for Vitamin C Intake.” </a:t>
            </a:r>
            <a:r>
              <a:rPr lang="en-AU" sz="1000" i="1" dirty="0">
                <a:latin typeface="+mn-lt"/>
              </a:rPr>
              <a:t>Annals of Nutrition and Metabolism</a:t>
            </a:r>
            <a:r>
              <a:rPr lang="en-AU" sz="1000" dirty="0">
                <a:latin typeface="+mn-lt"/>
              </a:rPr>
              <a:t> 67, no. 1 (2015): 13–20. </a:t>
            </a:r>
            <a:r>
              <a:rPr lang="en-AU" sz="1000" dirty="0"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https://doi.org/10.1159/000434757</a:t>
            </a:r>
            <a:r>
              <a:rPr lang="en-AU" sz="1000" dirty="0">
                <a:latin typeface="+mn-lt"/>
              </a:rPr>
              <a:t>.</a:t>
            </a:r>
          </a:p>
          <a:p>
            <a:pPr marL="0" indent="0">
              <a:buNone/>
            </a:pPr>
            <a:r>
              <a:rPr lang="en-AU" sz="1000" dirty="0">
                <a:effectLst/>
              </a:rPr>
              <a:t>5. Shibata, Katsumi, Tsutomu </a:t>
            </a:r>
            <a:r>
              <a:rPr lang="en-AU" sz="1000" dirty="0" err="1">
                <a:effectLst/>
              </a:rPr>
              <a:t>Fukuwatari</a:t>
            </a:r>
            <a:r>
              <a:rPr lang="en-AU" sz="1000" dirty="0">
                <a:effectLst/>
              </a:rPr>
              <a:t>, Eri Imai, Takashi Hayakawa, Fumio Watanabe, </a:t>
            </a:r>
            <a:r>
              <a:rPr lang="en-AU" sz="1000" dirty="0" err="1">
                <a:effectLst/>
              </a:rPr>
              <a:t>Hidemi</a:t>
            </a:r>
            <a:r>
              <a:rPr lang="en-AU" sz="1000" dirty="0">
                <a:effectLst/>
              </a:rPr>
              <a:t> </a:t>
            </a:r>
            <a:r>
              <a:rPr lang="en-AU" sz="1000" dirty="0" err="1">
                <a:effectLst/>
              </a:rPr>
              <a:t>Takimoto</a:t>
            </a:r>
            <a:r>
              <a:rPr lang="en-AU" sz="1000" dirty="0">
                <a:effectLst/>
              </a:rPr>
              <a:t>, Toshiaki Watanabe, and </a:t>
            </a:r>
            <a:r>
              <a:rPr lang="en-AU" sz="1000" dirty="0" err="1">
                <a:effectLst/>
              </a:rPr>
              <a:t>Keizo</a:t>
            </a:r>
            <a:r>
              <a:rPr lang="en-AU" sz="1000" dirty="0">
                <a:effectLst/>
              </a:rPr>
              <a:t> </a:t>
            </a:r>
            <a:r>
              <a:rPr lang="en-AU" sz="1000" dirty="0" err="1">
                <a:effectLst/>
              </a:rPr>
              <a:t>Umegaki</a:t>
            </a:r>
            <a:r>
              <a:rPr lang="en-AU" sz="1000" dirty="0">
                <a:effectLst/>
              </a:rPr>
              <a:t>. “Dietary Reference Intakes for Japanese 2010: Water-Soluble Vitamins.” </a:t>
            </a:r>
            <a:r>
              <a:rPr lang="en-AU" sz="1000" i="1" dirty="0">
                <a:effectLst/>
              </a:rPr>
              <a:t>Journal of Nutritional Science and </a:t>
            </a:r>
            <a:r>
              <a:rPr lang="en-AU" sz="1000" i="1" dirty="0" err="1">
                <a:effectLst/>
              </a:rPr>
              <a:t>Vitaminology</a:t>
            </a:r>
            <a:r>
              <a:rPr lang="en-AU" sz="1000" dirty="0">
                <a:effectLst/>
              </a:rPr>
              <a:t> 59, no. Supplement (2012): S67–82. </a:t>
            </a:r>
            <a:r>
              <a:rPr lang="en-AU" sz="1000" dirty="0">
                <a:effectLst/>
                <a:hlinkClick r:id="rId5"/>
              </a:rPr>
              <a:t>https://doi.org/10.3177/jnsv.59.S67</a:t>
            </a:r>
            <a:r>
              <a:rPr lang="en-AU" sz="1000" dirty="0">
                <a:effectLst/>
              </a:rPr>
              <a:t>.</a:t>
            </a:r>
          </a:p>
          <a:p>
            <a:pPr marL="0" indent="0">
              <a:buNone/>
            </a:pPr>
            <a:endParaRPr lang="en-AU" sz="1000" dirty="0">
              <a:latin typeface="+mn-lt"/>
            </a:endParaRPr>
          </a:p>
          <a:p>
            <a:pPr marL="0" indent="0">
              <a:buNone/>
            </a:pPr>
            <a:endParaRPr lang="en-AU" sz="1000" dirty="0"/>
          </a:p>
          <a:p>
            <a:pPr marL="0" indent="0">
              <a:buNone/>
            </a:pPr>
            <a:endParaRPr lang="en-AU" sz="1000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3337D2-2B06-2F41-88C5-3CD7AE83E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784983"/>
              </p:ext>
            </p:extLst>
          </p:nvPr>
        </p:nvGraphicFramePr>
        <p:xfrm>
          <a:off x="474689" y="1254690"/>
          <a:ext cx="10672998" cy="3344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603">
                  <a:extLst>
                    <a:ext uri="{9D8B030D-6E8A-4147-A177-3AD203B41FA5}">
                      <a16:colId xmlns:a16="http://schemas.microsoft.com/office/drawing/2014/main" val="3550139831"/>
                    </a:ext>
                  </a:extLst>
                </a:gridCol>
                <a:gridCol w="1454046">
                  <a:extLst>
                    <a:ext uri="{9D8B030D-6E8A-4147-A177-3AD203B41FA5}">
                      <a16:colId xmlns:a16="http://schemas.microsoft.com/office/drawing/2014/main" val="3362215629"/>
                    </a:ext>
                  </a:extLst>
                </a:gridCol>
                <a:gridCol w="991493">
                  <a:extLst>
                    <a:ext uri="{9D8B030D-6E8A-4147-A177-3AD203B41FA5}">
                      <a16:colId xmlns:a16="http://schemas.microsoft.com/office/drawing/2014/main" val="2023915667"/>
                    </a:ext>
                  </a:extLst>
                </a:gridCol>
                <a:gridCol w="1524714">
                  <a:extLst>
                    <a:ext uri="{9D8B030D-6E8A-4147-A177-3AD203B41FA5}">
                      <a16:colId xmlns:a16="http://schemas.microsoft.com/office/drawing/2014/main" val="188927368"/>
                    </a:ext>
                  </a:extLst>
                </a:gridCol>
                <a:gridCol w="1755989">
                  <a:extLst>
                    <a:ext uri="{9D8B030D-6E8A-4147-A177-3AD203B41FA5}">
                      <a16:colId xmlns:a16="http://schemas.microsoft.com/office/drawing/2014/main" val="2116042453"/>
                    </a:ext>
                  </a:extLst>
                </a:gridCol>
                <a:gridCol w="1293439">
                  <a:extLst>
                    <a:ext uri="{9D8B030D-6E8A-4147-A177-3AD203B41FA5}">
                      <a16:colId xmlns:a16="http://schemas.microsoft.com/office/drawing/2014/main" val="379871036"/>
                    </a:ext>
                  </a:extLst>
                </a:gridCol>
                <a:gridCol w="1524714">
                  <a:extLst>
                    <a:ext uri="{9D8B030D-6E8A-4147-A177-3AD203B41FA5}">
                      <a16:colId xmlns:a16="http://schemas.microsoft.com/office/drawing/2014/main" val="1626695312"/>
                    </a:ext>
                  </a:extLst>
                </a:gridCol>
              </a:tblGrid>
              <a:tr h="4859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  Food and Nutrition Board</a:t>
                      </a:r>
                      <a:r>
                        <a:rPr lang="en-US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Aust &amp; NZ</a:t>
                      </a:r>
                    </a:p>
                    <a:p>
                      <a:r>
                        <a:rPr lang="en-US" dirty="0"/>
                        <a:t>NHMRC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German </a:t>
                      </a:r>
                      <a:r>
                        <a:rPr lang="en-US" dirty="0" err="1"/>
                        <a:t>Nutirional</a:t>
                      </a:r>
                      <a:r>
                        <a:rPr lang="en-US" dirty="0"/>
                        <a:t> Society (GDE)</a:t>
                      </a:r>
                      <a:r>
                        <a:rPr lang="en-US" sz="1800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Japan Nat. Inst of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 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039031"/>
                  </a:ext>
                </a:extLst>
              </a:tr>
              <a:tr h="485931">
                <a:tc>
                  <a:txBody>
                    <a:bodyPr/>
                    <a:lstStyle/>
                    <a:p>
                      <a:r>
                        <a:rPr lang="en-US" dirty="0"/>
                        <a:t>Adult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90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925452"/>
                  </a:ext>
                </a:extLst>
              </a:tr>
              <a:tr h="485931">
                <a:tc>
                  <a:txBody>
                    <a:bodyPr/>
                    <a:lstStyle/>
                    <a:p>
                      <a:r>
                        <a:rPr lang="en-US" dirty="0"/>
                        <a:t>Adult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93251"/>
                  </a:ext>
                </a:extLst>
              </a:tr>
              <a:tr h="485931">
                <a:tc>
                  <a:txBody>
                    <a:bodyPr/>
                    <a:lstStyle/>
                    <a:p>
                      <a:r>
                        <a:rPr lang="en-US" dirty="0"/>
                        <a:t>Smoker (male)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43928"/>
                  </a:ext>
                </a:extLst>
              </a:tr>
              <a:tr h="485931">
                <a:tc>
                  <a:txBody>
                    <a:bodyPr/>
                    <a:lstStyle/>
                    <a:p>
                      <a:r>
                        <a:rPr lang="en-US" dirty="0"/>
                        <a:t>Smoker (female)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77615"/>
                  </a:ext>
                </a:extLst>
              </a:tr>
              <a:tr h="4859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0398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F008BA-F63A-41D9-BE59-0376F7991C73}"/>
              </a:ext>
            </a:extLst>
          </p:cNvPr>
          <p:cNvSpPr txBox="1"/>
          <p:nvPr/>
        </p:nvSpPr>
        <p:spPr>
          <a:xfrm>
            <a:off x="766119" y="381265"/>
            <a:ext cx="9656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Vitamin C recommended daily intake (mg/day)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72328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E3BD57F-4A55-40CB-A929-C13A157A9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55" y="198625"/>
            <a:ext cx="9879846" cy="10046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22B3C"/>
                </a:solidFill>
                <a:latin typeface="+mn-lt"/>
                <a:ea typeface="Times" charset="0"/>
                <a:cs typeface="Times" panose="02020603050405020304" pitchFamily="18" charset="0"/>
              </a:rPr>
              <a:t>Vitamin C Deficiency in modern populations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49785" y="1659285"/>
            <a:ext cx="112743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Serums vitamin C  &lt; 11.4 </a:t>
            </a:r>
            <a:r>
              <a:rPr lang="en-US" sz="28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µ</a:t>
            </a:r>
            <a:r>
              <a:rPr lang="en-AU" sz="28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mol/L = severe deficiency can be  associated with the development of scurvy.</a:t>
            </a:r>
          </a:p>
          <a:p>
            <a:endParaRPr lang="en-AU" sz="2800" dirty="0">
              <a:solidFill>
                <a:srgbClr val="222B3C"/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AU" sz="2800" dirty="0">
              <a:solidFill>
                <a:srgbClr val="222B3C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AU" sz="28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Vitamin C deficiency is rare in industrialised nations and becoming more so</a:t>
            </a:r>
          </a:p>
          <a:p>
            <a:r>
              <a:rPr lang="en-AU" sz="28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It is still seen in high risk populations  lower socioeconomic demographics obese patients.</a:t>
            </a:r>
          </a:p>
          <a:p>
            <a:endParaRPr lang="en-AU" sz="2800" dirty="0">
              <a:solidFill>
                <a:srgbClr val="222B3C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AU" sz="28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Average serum levels are lower in smokers and diabetic patients</a:t>
            </a:r>
          </a:p>
          <a:p>
            <a:r>
              <a:rPr lang="en-AU" sz="28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88171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F972D1-0F48-BC4B-A5B1-C7FD84FC9E72}"/>
                  </a:ext>
                </a:extLst>
              </p14:cNvPr>
              <p14:cNvContentPartPr/>
              <p14:nvPr/>
            </p14:nvContentPartPr>
            <p14:xfrm>
              <a:off x="6443040" y="31166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F972D1-0F48-BC4B-A5B1-C7FD84FC9E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5040" y="309864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1EBE38-03D0-F041-A81B-2434CF9007EA}"/>
                  </a:ext>
                </a:extLst>
              </p14:cNvPr>
              <p14:cNvContentPartPr/>
              <p14:nvPr/>
            </p14:nvContentPartPr>
            <p14:xfrm>
              <a:off x="5487600" y="329268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1EBE38-03D0-F041-A81B-2434CF9007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9600" y="327468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A41BB9-8438-5A44-8E24-745A12BACA4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09" y="629416"/>
            <a:ext cx="8651758" cy="6253179"/>
          </a:xfrm>
          <a:prstGeom prst="rect">
            <a:avLst/>
          </a:prstGeom>
        </p:spPr>
      </p:pic>
      <p:pic>
        <p:nvPicPr>
          <p:cNvPr id="16" name="Picture 15" descr="A group of people in a room&#10;&#10;Description automatically generated">
            <a:extLst>
              <a:ext uri="{FF2B5EF4-FFF2-40B4-BE49-F238E27FC236}">
                <a16:creationId xmlns:a16="http://schemas.microsoft.com/office/drawing/2014/main" id="{5CCB81C8-8964-41E3-8B01-4502993449E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593" y="1413612"/>
            <a:ext cx="7349833" cy="4699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3CFC9-CF07-4124-BE46-56AA4CAD9984}"/>
              </a:ext>
            </a:extLst>
          </p:cNvPr>
          <p:cNvSpPr txBox="1"/>
          <p:nvPr/>
        </p:nvSpPr>
        <p:spPr>
          <a:xfrm>
            <a:off x="207592" y="729386"/>
            <a:ext cx="209076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Ulcer Patients: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mean 27 µmol/L,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40%  severe deficiency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1656A-B48B-4063-A948-75EDF0D35986}"/>
              </a:ext>
            </a:extLst>
          </p:cNvPr>
          <p:cNvSpPr txBox="1"/>
          <p:nvPr/>
        </p:nvSpPr>
        <p:spPr>
          <a:xfrm>
            <a:off x="9134114" y="1951672"/>
            <a:ext cx="209076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Reference  Cohort: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mean 44 µmol/L,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2.4%  severe deficiency</a:t>
            </a:r>
          </a:p>
        </p:txBody>
      </p:sp>
    </p:spTree>
    <p:extLst>
      <p:ext uri="{BB962C8B-B14F-4D97-AF65-F5344CB8AC3E}">
        <p14:creationId xmlns:p14="http://schemas.microsoft.com/office/powerpoint/2010/main" val="668412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bg1"/>
            </a:gs>
            <a:gs pos="0">
              <a:schemeClr val="accent1">
                <a:lumMod val="20000"/>
                <a:lumOff val="80000"/>
              </a:schemeClr>
            </a:gs>
            <a:gs pos="91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3991" y="-1"/>
            <a:ext cx="9404723" cy="70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4000" dirty="0">
              <a:solidFill>
                <a:srgbClr val="222B3C"/>
              </a:solidFill>
              <a:latin typeface="+mn-lt"/>
              <a:ea typeface="Times" charset="0"/>
              <a:cs typeface="Times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99E0E5-5EBC-4267-8634-458E59300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69" y="754146"/>
            <a:ext cx="8781131" cy="61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32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bg1"/>
            </a:gs>
            <a:gs pos="0">
              <a:schemeClr val="accent1">
                <a:lumMod val="20000"/>
                <a:lumOff val="80000"/>
              </a:schemeClr>
            </a:gs>
            <a:gs pos="91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3991" y="-1"/>
            <a:ext cx="9404723" cy="700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RESULTS:  Literature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FBCB3-AD52-4DDB-ABBF-7A9AD5B5F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07" y="701179"/>
            <a:ext cx="8857330" cy="615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11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bg1"/>
            </a:gs>
            <a:gs pos="0">
              <a:schemeClr val="accent1">
                <a:lumMod val="20000"/>
                <a:lumOff val="80000"/>
              </a:schemeClr>
            </a:gs>
            <a:gs pos="91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FE5AAE-DF47-45E2-8374-D6AD22A8A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85432"/>
            <a:ext cx="9743155" cy="67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50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bg1"/>
            </a:gs>
            <a:gs pos="0">
              <a:schemeClr val="accent1">
                <a:lumMod val="20000"/>
                <a:lumOff val="80000"/>
              </a:schemeClr>
            </a:gs>
            <a:gs pos="91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52F53CB-6948-4C52-89F6-ECD1BA201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7" y="0"/>
            <a:ext cx="8873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3E88A2-C076-4413-8A80-88082204D4D4}"/>
              </a:ext>
            </a:extLst>
          </p:cNvPr>
          <p:cNvSpPr txBox="1"/>
          <p:nvPr/>
        </p:nvSpPr>
        <p:spPr>
          <a:xfrm>
            <a:off x="6815989" y="1507525"/>
            <a:ext cx="3286896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Diabetic Patients (N=33)</a:t>
            </a:r>
          </a:p>
          <a:p>
            <a:r>
              <a:rPr lang="en-US" sz="1600" dirty="0"/>
              <a:t>	Mean  22 µmol/L</a:t>
            </a:r>
          </a:p>
          <a:p>
            <a:r>
              <a:rPr lang="en-US" sz="1600" dirty="0"/>
              <a:t>	51 % - severely deficient</a:t>
            </a:r>
          </a:p>
          <a:p>
            <a:endParaRPr lang="en-US" sz="1600" dirty="0"/>
          </a:p>
          <a:p>
            <a:r>
              <a:rPr lang="en-US" sz="1600" dirty="0"/>
              <a:t>Non-Diabetic Patients (N=57)</a:t>
            </a:r>
          </a:p>
          <a:p>
            <a:r>
              <a:rPr lang="en-US" sz="1600" dirty="0"/>
              <a:t>	Mean = 29 µmol/L</a:t>
            </a:r>
          </a:p>
          <a:p>
            <a:r>
              <a:rPr lang="en-US" sz="1600" dirty="0"/>
              <a:t>	21 % severely deficient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304263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">
              <a:schemeClr val="bg1"/>
            </a:gs>
            <a:gs pos="0">
              <a:schemeClr val="accent1">
                <a:lumMod val="20000"/>
                <a:lumOff val="80000"/>
              </a:schemeClr>
            </a:gs>
            <a:gs pos="91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FA6D8B11-E66E-4329-8CE2-724BBD5C5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54" y="669644"/>
            <a:ext cx="7565841" cy="5847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0A9E64-54E4-44E8-99E8-CAB08805F0C9}"/>
              </a:ext>
            </a:extLst>
          </p:cNvPr>
          <p:cNvSpPr txBox="1"/>
          <p:nvPr/>
        </p:nvSpPr>
        <p:spPr>
          <a:xfrm>
            <a:off x="5876875" y="3059534"/>
            <a:ext cx="3286896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Active Smokers (N=11)</a:t>
            </a:r>
          </a:p>
          <a:p>
            <a:r>
              <a:rPr lang="en-US" sz="1600" dirty="0"/>
              <a:t>	Mean  22 µmol/L</a:t>
            </a:r>
          </a:p>
          <a:p>
            <a:r>
              <a:rPr lang="en-US" sz="1600" dirty="0"/>
              <a:t>	73% - severely deficient</a:t>
            </a:r>
          </a:p>
          <a:p>
            <a:endParaRPr lang="en-US" sz="1600" dirty="0"/>
          </a:p>
          <a:p>
            <a:r>
              <a:rPr lang="en-US" sz="1600" dirty="0"/>
              <a:t>Non-Smokers  (N=75)</a:t>
            </a:r>
          </a:p>
          <a:p>
            <a:r>
              <a:rPr lang="en-US" sz="1600" dirty="0"/>
              <a:t>	Mean =  30 µmol/L</a:t>
            </a:r>
          </a:p>
          <a:p>
            <a:r>
              <a:rPr lang="en-US" sz="1600" dirty="0"/>
              <a:t>	 30% severely deficient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239651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chemeClr val="bg1"/>
            </a:gs>
            <a:gs pos="0">
              <a:schemeClr val="accent1">
                <a:lumMod val="20000"/>
                <a:lumOff val="80000"/>
              </a:schemeClr>
            </a:gs>
            <a:gs pos="91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3F07C3-223A-4EFE-91B4-14D60F26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64" y="0"/>
            <a:ext cx="985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06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20479" y="0"/>
            <a:ext cx="8996653" cy="9366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22B3C"/>
                </a:solidFill>
                <a:latin typeface="+mn-lt"/>
                <a:ea typeface="Times" charset="0"/>
                <a:cs typeface="Times" charset="0"/>
              </a:rPr>
              <a:t>CONCLUSIONS &amp; DISCUSSION: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36691"/>
            <a:ext cx="12099073" cy="599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Rates of severe vitamin C depletion are  remarkably high in outpatients patient with lower limb ulcers: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40% are </a:t>
            </a:r>
            <a:r>
              <a:rPr lang="en-US" sz="4000" dirty="0" err="1">
                <a:solidFill>
                  <a:srgbClr val="222B3C"/>
                </a:solidFill>
                <a:ea typeface="Times" charset="0"/>
                <a:cs typeface="Times" charset="0"/>
              </a:rPr>
              <a:t>deficienct</a:t>
            </a:r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 vs 3-6% in population studies</a:t>
            </a:r>
          </a:p>
          <a:p>
            <a:endParaRPr lang="en-US" sz="4000" b="1" dirty="0">
              <a:solidFill>
                <a:srgbClr val="222B3C"/>
              </a:solidFill>
              <a:ea typeface="Times" charset="0"/>
              <a:cs typeface="Times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Additional risk factors such  as smoking and diabetes increase the risk of depletion even further.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51% of diabetic patients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73% of active smokers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222B3C"/>
              </a:solidFill>
              <a:ea typeface="Times" charset="0"/>
              <a:cs typeface="Times" charset="0"/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222B3C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58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57993" y="183010"/>
            <a:ext cx="10510078" cy="6609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22B3C"/>
                </a:solidFill>
                <a:latin typeface="+mn-lt"/>
                <a:ea typeface="Times" charset="0"/>
                <a:cs typeface="Times" charset="0"/>
              </a:rPr>
              <a:t>Background - 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235759" y="843917"/>
            <a:ext cx="11554546" cy="1779361"/>
          </a:xfrm>
        </p:spPr>
        <p:txBody>
          <a:bodyPr>
            <a:noAutofit/>
          </a:bodyPr>
          <a:lstStyle/>
          <a:p>
            <a:pPr marL="541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Chronic lower limb ulcers remain a significant health burden around the world</a:t>
            </a:r>
          </a:p>
          <a:p>
            <a:pPr marL="5418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Affecting </a:t>
            </a:r>
          </a:p>
          <a:p>
            <a:pPr marL="999000" lvl="1">
              <a:lnSpc>
                <a:spcPct val="100000"/>
              </a:lnSpc>
            </a:pPr>
            <a:r>
              <a:rPr lang="en-US" sz="20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1 % of adult population, </a:t>
            </a:r>
          </a:p>
          <a:p>
            <a:pPr marL="999000" lvl="1">
              <a:lnSpc>
                <a:spcPct val="100000"/>
              </a:lnSpc>
            </a:pPr>
            <a:r>
              <a:rPr lang="en-US" sz="20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3.5% of 65 </a:t>
            </a:r>
            <a:r>
              <a:rPr lang="en-US" sz="2000" dirty="0" err="1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yo</a:t>
            </a:r>
            <a:r>
              <a:rPr lang="en-US" sz="20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  or older, </a:t>
            </a:r>
          </a:p>
          <a:p>
            <a:pPr marL="999000" lvl="1">
              <a:lnSpc>
                <a:spcPct val="100000"/>
              </a:lnSpc>
            </a:pPr>
            <a:r>
              <a:rPr lang="en-US" sz="20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5 % of 80 </a:t>
            </a:r>
            <a:r>
              <a:rPr lang="en-US" sz="2000" dirty="0" err="1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yo</a:t>
            </a:r>
            <a:r>
              <a:rPr lang="en-US" sz="2000" dirty="0">
                <a:solidFill>
                  <a:srgbClr val="222B3C"/>
                </a:solidFill>
                <a:latin typeface="Times" charset="0"/>
                <a:ea typeface="Times" charset="0"/>
                <a:cs typeface="Times" charset="0"/>
              </a:rPr>
              <a:t> or older  </a:t>
            </a:r>
          </a:p>
          <a:p>
            <a:pPr marL="0" indent="0">
              <a:buNone/>
            </a:pPr>
            <a:endParaRPr lang="en-US" sz="2400" dirty="0">
              <a:solidFill>
                <a:srgbClr val="222B3C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D08A3-3242-4A23-A411-DA3E81985DEB}"/>
              </a:ext>
            </a:extLst>
          </p:cNvPr>
          <p:cNvSpPr txBox="1"/>
          <p:nvPr/>
        </p:nvSpPr>
        <p:spPr>
          <a:xfrm>
            <a:off x="235759" y="6014083"/>
            <a:ext cx="11336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Agale</a:t>
            </a:r>
            <a:r>
              <a:rPr lang="en-AU" dirty="0"/>
              <a:t>, </a:t>
            </a:r>
            <a:r>
              <a:rPr lang="en-AU" dirty="0" err="1"/>
              <a:t>Shubhangi</a:t>
            </a:r>
            <a:r>
              <a:rPr lang="en-AU" dirty="0"/>
              <a:t> Vinayak. “Chronic Leg Ulcers: Epidemiology, Aetiopathogenesis, and Management.” Research article. Ulcers, 2013. </a:t>
            </a:r>
            <a:r>
              <a:rPr lang="en-AU" dirty="0">
                <a:hlinkClick r:id="rId3"/>
              </a:rPr>
              <a:t>https://doi.org/10.1155/2013/413604</a:t>
            </a:r>
            <a:r>
              <a:rPr lang="en-AU" dirty="0"/>
              <a:t>.</a:t>
            </a:r>
            <a:endParaRPr lang="en-AU" dirty="0">
              <a:effectLst/>
            </a:endParaRPr>
          </a:p>
        </p:txBody>
      </p:sp>
      <p:pic>
        <p:nvPicPr>
          <p:cNvPr id="4" name="Picture 3" descr="A picture containing indoor, person, wall&#10;&#10;Description automatically generated">
            <a:extLst>
              <a:ext uri="{FF2B5EF4-FFF2-40B4-BE49-F238E27FC236}">
                <a16:creationId xmlns:a16="http://schemas.microsoft.com/office/drawing/2014/main" id="{88C8B446-95E1-4714-ADB9-FC92FAC16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80" y="1059193"/>
            <a:ext cx="3258052" cy="4879283"/>
          </a:xfrm>
          <a:prstGeom prst="rect">
            <a:avLst/>
          </a:prstGeom>
        </p:spPr>
      </p:pic>
      <p:pic>
        <p:nvPicPr>
          <p:cNvPr id="6" name="Picture 5" descr="A close up of food&#10;&#10;Description automatically generated">
            <a:extLst>
              <a:ext uri="{FF2B5EF4-FFF2-40B4-BE49-F238E27FC236}">
                <a16:creationId xmlns:a16="http://schemas.microsoft.com/office/drawing/2014/main" id="{61089136-4588-4441-BF9B-0BC31073D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61" y="1669796"/>
            <a:ext cx="4884821" cy="3663616"/>
          </a:xfrm>
          <a:prstGeom prst="rect">
            <a:avLst/>
          </a:prstGeom>
        </p:spPr>
      </p:pic>
      <p:pic>
        <p:nvPicPr>
          <p:cNvPr id="13" name="Picture 12" descr="A picture containing person, indoor, man&#10;&#10;Description automatically generated">
            <a:extLst>
              <a:ext uri="{FF2B5EF4-FFF2-40B4-BE49-F238E27FC236}">
                <a16:creationId xmlns:a16="http://schemas.microsoft.com/office/drawing/2014/main" id="{8E152985-3200-47BB-9AE3-DFA8FF506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1053654"/>
            <a:ext cx="3080084" cy="48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9834" y="622668"/>
            <a:ext cx="1203216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Weaknesses of this study : </a:t>
            </a:r>
          </a:p>
          <a:p>
            <a:pPr marL="285750" indent="-285750">
              <a:buFont typeface="Wingdings" charset="2"/>
              <a:buChar char="Ø"/>
            </a:pPr>
            <a:endParaRPr lang="en-US" sz="3200" dirty="0">
              <a:solidFill>
                <a:srgbClr val="222B3C"/>
              </a:solidFill>
              <a:ea typeface="Times" charset="0"/>
              <a:cs typeface="Times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A referred cohort of patient  is subject to selection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222B3C"/>
              </a:solidFill>
              <a:ea typeface="Times" charset="0"/>
              <a:cs typeface="Times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Serum levels may not be the best marker for clinical deficiency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b="1" i="1" u="sng" dirty="0">
              <a:solidFill>
                <a:srgbClr val="222B3C"/>
              </a:solidFill>
              <a:ea typeface="Times" charset="0"/>
              <a:cs typeface="Times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Incorrect handling of serum sample may lead to artificially low results</a:t>
            </a:r>
          </a:p>
          <a:p>
            <a:pPr lvl="1"/>
            <a:endParaRPr lang="en-US" sz="4000" dirty="0">
              <a:solidFill>
                <a:srgbClr val="222B3C"/>
              </a:solidFill>
              <a:ea typeface="Times" charset="0"/>
              <a:cs typeface="Times" charset="0"/>
            </a:endParaRPr>
          </a:p>
          <a:p>
            <a:endParaRPr lang="en-AU" sz="2400" dirty="0">
              <a:solidFill>
                <a:srgbClr val="222B3C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45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B5E83-A54A-47D9-BE3E-64F3C187C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05" y="2041692"/>
            <a:ext cx="11472941" cy="4042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Nutritional screening for patients with non-healing ulcers is justified.</a:t>
            </a:r>
          </a:p>
          <a:p>
            <a:pPr>
              <a:lnSpc>
                <a:spcPct val="100000"/>
              </a:lnSpc>
            </a:pPr>
            <a:endParaRPr lang="en-US" sz="4000" dirty="0">
              <a:solidFill>
                <a:srgbClr val="222B3C"/>
              </a:solidFill>
              <a:ea typeface="Times" charset="0"/>
              <a:cs typeface="Times" charset="0"/>
            </a:endParaRPr>
          </a:p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222B3C"/>
                </a:solidFill>
                <a:ea typeface="Times" charset="0"/>
                <a:cs typeface="Times" charset="0"/>
              </a:rPr>
              <a:t>Active smokers and diabetic patients with lower limb ulcers should be considered for Vitamin C supplementation at first presentation.</a:t>
            </a:r>
            <a:endParaRPr lang="en-AU" sz="4000" dirty="0">
              <a:solidFill>
                <a:srgbClr val="222B3C"/>
              </a:solidFill>
              <a:ea typeface="Times" charset="0"/>
              <a:cs typeface="Times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BF7FBDF-AE54-4784-BCA2-A59A7E0B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25" y="38058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22B3C"/>
                </a:solidFill>
                <a:latin typeface="+mn-lt"/>
                <a:ea typeface="Times" charset="0"/>
                <a:cs typeface="Times" charset="0"/>
              </a:rPr>
              <a:t>DISCUSSION: </a:t>
            </a:r>
          </a:p>
        </p:txBody>
      </p:sp>
    </p:spTree>
    <p:extLst>
      <p:ext uri="{BB962C8B-B14F-4D97-AF65-F5344CB8AC3E}">
        <p14:creationId xmlns:p14="http://schemas.microsoft.com/office/powerpoint/2010/main" val="240878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field of grass&#10;&#10;Description automatically generated">
            <a:extLst>
              <a:ext uri="{FF2B5EF4-FFF2-40B4-BE49-F238E27FC236}">
                <a16:creationId xmlns:a16="http://schemas.microsoft.com/office/drawing/2014/main" id="{6080B7B5-5F39-413C-9669-80AF2B895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638" y="0"/>
            <a:ext cx="14464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0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EC80BF-391F-BB48-9DB6-32ECBBCE4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256" y="448471"/>
            <a:ext cx="11589488" cy="5318489"/>
          </a:xfrm>
        </p:spPr>
        <p:txBody>
          <a:bodyPr>
            <a:noAutofit/>
          </a:bodyPr>
          <a:lstStyle/>
          <a:p>
            <a:pPr marL="198900" indent="0">
              <a:lnSpc>
                <a:spcPct val="150000"/>
              </a:lnSpc>
              <a:buNone/>
            </a:pPr>
            <a:r>
              <a:rPr lang="en-US" sz="4400" dirty="0">
                <a:solidFill>
                  <a:srgbClr val="222B3C"/>
                </a:solidFill>
                <a:ea typeface="Times" charset="0"/>
                <a:cs typeface="Times" charset="0"/>
              </a:rPr>
              <a:t>Treatment Paradigm</a:t>
            </a:r>
          </a:p>
          <a:p>
            <a:pPr marL="999000" lvl="1" indent="-342900">
              <a:lnSpc>
                <a:spcPct val="100000"/>
              </a:lnSpc>
            </a:pPr>
            <a:r>
              <a:rPr lang="en-US" sz="2800" dirty="0">
                <a:solidFill>
                  <a:srgbClr val="222B3C"/>
                </a:solidFill>
                <a:ea typeface="Times" charset="0"/>
                <a:cs typeface="Times" charset="0"/>
              </a:rPr>
              <a:t>Remove the noxious insult</a:t>
            </a:r>
          </a:p>
          <a:p>
            <a:pPr marL="999000" lvl="1" indent="-342900">
              <a:lnSpc>
                <a:spcPct val="100000"/>
              </a:lnSpc>
            </a:pPr>
            <a:r>
              <a:rPr lang="en-US" sz="2800" dirty="0">
                <a:solidFill>
                  <a:srgbClr val="222B3C"/>
                </a:solidFill>
                <a:ea typeface="Times" charset="0"/>
                <a:cs typeface="Times" charset="0"/>
              </a:rPr>
              <a:t>Provide a supportive environment</a:t>
            </a:r>
          </a:p>
          <a:p>
            <a:pPr marL="999000" lvl="1" indent="-342900">
              <a:lnSpc>
                <a:spcPct val="100000"/>
              </a:lnSpc>
            </a:pPr>
            <a:r>
              <a:rPr lang="en-US" sz="2800" dirty="0">
                <a:solidFill>
                  <a:srgbClr val="222B3C"/>
                </a:solidFill>
                <a:ea typeface="Times" charset="0"/>
                <a:cs typeface="Times" charset="0"/>
              </a:rPr>
              <a:t>Wait for the magic  to happen</a:t>
            </a:r>
          </a:p>
          <a:p>
            <a:pPr marL="198900" indent="0">
              <a:lnSpc>
                <a:spcPct val="150000"/>
              </a:lnSpc>
              <a:buNone/>
            </a:pPr>
            <a:endParaRPr lang="en-US" sz="2400" dirty="0">
              <a:solidFill>
                <a:srgbClr val="222B3C"/>
              </a:solidFill>
              <a:ea typeface="Times" charset="0"/>
              <a:cs typeface="Times" charset="0"/>
            </a:endParaRPr>
          </a:p>
          <a:p>
            <a:pPr marL="313200" indent="0">
              <a:lnSpc>
                <a:spcPct val="100000"/>
              </a:lnSpc>
              <a:buNone/>
            </a:pPr>
            <a:r>
              <a:rPr lang="en-US" dirty="0">
                <a:solidFill>
                  <a:srgbClr val="222B3C"/>
                </a:solidFill>
                <a:ea typeface="Times" charset="0"/>
                <a:cs typeface="Times" charset="0"/>
              </a:rPr>
              <a:t>Even after correction of these factors,  healing can be slow </a:t>
            </a:r>
          </a:p>
          <a:p>
            <a:pPr marL="313200" indent="0">
              <a:lnSpc>
                <a:spcPct val="100000"/>
              </a:lnSpc>
              <a:buNone/>
            </a:pPr>
            <a:r>
              <a:rPr lang="en-US" dirty="0">
                <a:solidFill>
                  <a:srgbClr val="222B3C"/>
                </a:solidFill>
                <a:ea typeface="Times" charset="0"/>
                <a:cs typeface="Times" charset="0"/>
              </a:rPr>
              <a:t>Poor nutrition has long been associated with poor healing.</a:t>
            </a:r>
          </a:p>
          <a:p>
            <a:endParaRPr lang="en-US" sz="2400" dirty="0">
              <a:solidFill>
                <a:srgbClr val="222B3C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2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0A62-0E0A-4BB3-9EB9-64625284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192"/>
            <a:ext cx="10515600" cy="1325563"/>
          </a:xfrm>
        </p:spPr>
        <p:txBody>
          <a:bodyPr/>
          <a:lstStyle/>
          <a:p>
            <a:r>
              <a:rPr lang="en-US" dirty="0"/>
              <a:t>Index Case - Presentation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CA230-742C-42CE-A052-A6C03CFA1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690688"/>
            <a:ext cx="5379720" cy="42630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82 </a:t>
            </a:r>
            <a:r>
              <a:rPr lang="en-US" dirty="0" err="1"/>
              <a:t>yo</a:t>
            </a:r>
            <a:r>
              <a:rPr lang="en-US" dirty="0"/>
              <a:t> woman with a 5 year  history of recurrent ulcers</a:t>
            </a:r>
          </a:p>
          <a:p>
            <a:pPr marL="0" indent="0">
              <a:buNone/>
            </a:pPr>
            <a:r>
              <a:rPr lang="en-US" dirty="0" err="1"/>
              <a:t>MHx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PVD</a:t>
            </a:r>
          </a:p>
          <a:p>
            <a:pPr marL="0" indent="0">
              <a:buNone/>
            </a:pPr>
            <a:r>
              <a:rPr lang="en-US" dirty="0"/>
              <a:t>	Chronic Venous Insufficiency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S.aureus</a:t>
            </a:r>
            <a:r>
              <a:rPr lang="en-US" dirty="0"/>
              <a:t>, P. aeruginosa, </a:t>
            </a:r>
          </a:p>
          <a:p>
            <a:pPr marL="0" indent="0">
              <a:buNone/>
            </a:pPr>
            <a:r>
              <a:rPr lang="en-US" dirty="0"/>
              <a:t>	Gout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AF (warfarin), Nil DM, Nil IHD, Nil Smoking Hx 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D03EC-568A-41EF-A936-47480D27E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82" y="452120"/>
            <a:ext cx="4962305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6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0A62-0E0A-4BB3-9EB9-64625284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192"/>
            <a:ext cx="10515600" cy="1325563"/>
          </a:xfrm>
        </p:spPr>
        <p:txBody>
          <a:bodyPr/>
          <a:lstStyle/>
          <a:p>
            <a:r>
              <a:rPr lang="en-US" dirty="0"/>
              <a:t>Index Case - Treatment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CA230-742C-42CE-A052-A6C03CFA1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97464"/>
            <a:ext cx="5948682" cy="2868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Angioplasty</a:t>
            </a:r>
          </a:p>
          <a:p>
            <a:pPr marL="0" indent="0">
              <a:buNone/>
            </a:pPr>
            <a:r>
              <a:rPr lang="en-US" dirty="0"/>
              <a:t>External Compression </a:t>
            </a:r>
          </a:p>
          <a:p>
            <a:pPr marL="0" indent="0">
              <a:buNone/>
            </a:pPr>
            <a:r>
              <a:rPr lang="en-US" dirty="0"/>
              <a:t>Hospital Admission and leg Elevation</a:t>
            </a:r>
          </a:p>
          <a:p>
            <a:pPr marL="0" indent="0">
              <a:buNone/>
            </a:pPr>
            <a:r>
              <a:rPr lang="en-US" dirty="0"/>
              <a:t>Antibiotics</a:t>
            </a:r>
          </a:p>
          <a:p>
            <a:pPr marL="0" indent="0">
              <a:buNone/>
            </a:pPr>
            <a:r>
              <a:rPr lang="en-US" dirty="0"/>
              <a:t>Dressings and debridement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D03EC-568A-41EF-A936-47480D27E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82" y="452120"/>
            <a:ext cx="4962305" cy="5953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B725E3-C362-42DD-99E7-3D747210A306}"/>
              </a:ext>
            </a:extLst>
          </p:cNvPr>
          <p:cNvSpPr txBox="1"/>
          <p:nvPr/>
        </p:nvSpPr>
        <p:spPr>
          <a:xfrm>
            <a:off x="147320" y="4165600"/>
            <a:ext cx="53797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Nutritional screen: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Serum Ascorbic Acid  </a:t>
            </a:r>
            <a:r>
              <a:rPr lang="en-US" sz="2800" dirty="0">
                <a:solidFill>
                  <a:srgbClr val="FF0000"/>
                </a:solidFill>
              </a:rPr>
              <a:t>6</a:t>
            </a:r>
            <a:r>
              <a:rPr lang="en-US" sz="2800" dirty="0"/>
              <a:t> µmol/L</a:t>
            </a:r>
          </a:p>
          <a:p>
            <a:pPr lvl="2"/>
            <a:r>
              <a:rPr lang="en-US" sz="2800" dirty="0"/>
              <a:t>(26 -85  µmol/L)</a:t>
            </a:r>
          </a:p>
          <a:p>
            <a:pPr lvl="2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11156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0A62-0E0A-4BB3-9EB9-64625284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192"/>
            <a:ext cx="10515600" cy="1325563"/>
          </a:xfrm>
        </p:spPr>
        <p:txBody>
          <a:bodyPr/>
          <a:lstStyle/>
          <a:p>
            <a:r>
              <a:rPr lang="en-US" dirty="0"/>
              <a:t>Index Case - Treatment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CA230-742C-42CE-A052-A6C03CFA1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297464"/>
            <a:ext cx="5948682" cy="1608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months of supplementation with </a:t>
            </a:r>
          </a:p>
          <a:p>
            <a:pPr marL="0" indent="0">
              <a:buNone/>
            </a:pPr>
            <a:r>
              <a:rPr lang="en-US" dirty="0"/>
              <a:t>1000mg Vitamin C 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725E3-C362-42DD-99E7-3D747210A306}"/>
              </a:ext>
            </a:extLst>
          </p:cNvPr>
          <p:cNvSpPr txBox="1"/>
          <p:nvPr/>
        </p:nvSpPr>
        <p:spPr>
          <a:xfrm>
            <a:off x="147320" y="2428706"/>
            <a:ext cx="694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Nutritional screen:  Ascorbic Acid  120 </a:t>
            </a:r>
            <a:r>
              <a:rPr lang="en-US" sz="2800" dirty="0" err="1"/>
              <a:t>umol</a:t>
            </a:r>
            <a:r>
              <a:rPr lang="en-US" sz="2800" dirty="0"/>
              <a:t>/L</a:t>
            </a:r>
            <a:endParaRPr lang="en-AU" sz="2800" dirty="0"/>
          </a:p>
        </p:txBody>
      </p:sp>
      <p:pic>
        <p:nvPicPr>
          <p:cNvPr id="7" name="Picture 6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4D549C54-D0CE-4CCF-8598-E819F3A05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64" y="304800"/>
            <a:ext cx="3971345" cy="655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E482FF-8295-49FC-B0CD-4DEFE4FDAAA9}"/>
              </a:ext>
            </a:extLst>
          </p:cNvPr>
          <p:cNvSpPr txBox="1"/>
          <p:nvPr/>
        </p:nvSpPr>
        <p:spPr>
          <a:xfrm>
            <a:off x="0" y="3429000"/>
            <a:ext cx="69462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00" algn="just"/>
            <a:r>
              <a:rPr lang="en-US" sz="2800" dirty="0">
                <a:solidFill>
                  <a:srgbClr val="222B3C"/>
                </a:solidFill>
                <a:ea typeface="Times" charset="0"/>
                <a:cs typeface="Times" charset="0"/>
              </a:rPr>
              <a:t>Since 2016,  chronic wound patients been offered a nutritional screen</a:t>
            </a:r>
          </a:p>
          <a:p>
            <a:pPr marL="1492200" lvl="2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B3C"/>
                </a:solidFill>
                <a:ea typeface="Times" charset="0"/>
                <a:cs typeface="Times" charset="0"/>
              </a:rPr>
              <a:t>Zinc </a:t>
            </a:r>
          </a:p>
          <a:p>
            <a:pPr marL="1492200" lvl="2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B3C"/>
                </a:solidFill>
                <a:ea typeface="Times" charset="0"/>
                <a:cs typeface="Times" charset="0"/>
              </a:rPr>
              <a:t>Vitamin C</a:t>
            </a:r>
          </a:p>
          <a:p>
            <a:pPr marL="1492200" lvl="2" indent="-3429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22B3C"/>
                </a:solidFill>
                <a:ea typeface="Times" charset="0"/>
                <a:cs typeface="Times" charset="0"/>
              </a:rPr>
              <a:t>Haemoglobin</a:t>
            </a:r>
            <a:r>
              <a:rPr lang="en-US" sz="2800" dirty="0">
                <a:solidFill>
                  <a:srgbClr val="222B3C"/>
                </a:solidFill>
                <a:ea typeface="Times" charset="0"/>
                <a:cs typeface="Times" charset="0"/>
              </a:rPr>
              <a:t> </a:t>
            </a:r>
          </a:p>
          <a:p>
            <a:pPr marL="1492200" lvl="2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22B3C"/>
                </a:solidFill>
                <a:ea typeface="Times" charset="0"/>
                <a:cs typeface="Times" charset="0"/>
              </a:rPr>
              <a:t>Albumin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38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E9B11-9C6D-4C19-A601-03916CE9BC0C}"/>
              </a:ext>
            </a:extLst>
          </p:cNvPr>
          <p:cNvSpPr/>
          <p:nvPr/>
        </p:nvSpPr>
        <p:spPr>
          <a:xfrm>
            <a:off x="306153" y="912926"/>
            <a:ext cx="10637617" cy="334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00" algn="just">
              <a:lnSpc>
                <a:spcPct val="150000"/>
              </a:lnSpc>
            </a:pPr>
            <a:r>
              <a:rPr lang="en-US" sz="2400" dirty="0">
                <a:solidFill>
                  <a:srgbClr val="222B3C"/>
                </a:solidFill>
                <a:latin typeface="+mj-lt"/>
                <a:ea typeface="Times" charset="0"/>
                <a:cs typeface="Times" charset="0"/>
              </a:rPr>
              <a:t> </a:t>
            </a:r>
            <a:r>
              <a:rPr lang="en-US" sz="2400" dirty="0">
                <a:solidFill>
                  <a:srgbClr val="222B3C"/>
                </a:solidFill>
                <a:ea typeface="Times" charset="0"/>
                <a:cs typeface="Times" charset="0"/>
              </a:rPr>
              <a:t>An audit of the nutritional screens was undertaken to: </a:t>
            </a:r>
          </a:p>
          <a:p>
            <a:pPr marL="828000" lvl="2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rgbClr val="222B3C"/>
                </a:solidFill>
                <a:ea typeface="Times" charset="0"/>
                <a:cs typeface="Times" charset="0"/>
              </a:rPr>
              <a:t>Determine  the prevalence of nutritional deficiency and compare it to  other population groups</a:t>
            </a:r>
          </a:p>
          <a:p>
            <a:pPr marL="828000" lvl="2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rgbClr val="222B3C"/>
                </a:solidFill>
                <a:ea typeface="Times" charset="0"/>
                <a:cs typeface="Times" charset="0"/>
              </a:rPr>
              <a:t>Identify  patterns of deficiency  and  at-risk  subgroups</a:t>
            </a:r>
          </a:p>
          <a:p>
            <a:pPr marL="828000" lvl="2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rgbClr val="222B3C"/>
                </a:solidFill>
                <a:ea typeface="Times" charset="0"/>
                <a:cs typeface="Times" charset="0"/>
              </a:rPr>
              <a:t>Plan for future surveillance protocols </a:t>
            </a:r>
          </a:p>
          <a:p>
            <a:pPr marL="342900" indent="-1080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22B3C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E3BD57F-4A55-40CB-A929-C13A157A9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99" y="35368"/>
            <a:ext cx="6469064" cy="1004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22B3C"/>
                </a:solidFill>
                <a:latin typeface="+mn-lt"/>
                <a:ea typeface="Times" charset="0"/>
                <a:cs typeface="Times" charset="0"/>
              </a:rPr>
              <a:t>Aims - </a:t>
            </a:r>
            <a:r>
              <a:rPr lang="en-US" b="1" dirty="0">
                <a:solidFill>
                  <a:srgbClr val="222B3C"/>
                </a:solidFill>
                <a:latin typeface="+mn-lt"/>
                <a:ea typeface="Times" charset="0"/>
                <a:cs typeface="Time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95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8000"/>
                <a:lumMod val="0"/>
                <a:lumOff val="100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E9B96-4485-4037-AFAF-86DB23BA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2766218"/>
            <a:ext cx="1190324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Severe Vitamin C deficiency was surprisingly common</a:t>
            </a:r>
            <a:endParaRPr lang="en-A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AF2A7-DE93-4A67-9092-0FEF27DF1FC6}"/>
              </a:ext>
            </a:extLst>
          </p:cNvPr>
          <p:cNvSpPr txBox="1"/>
          <p:nvPr/>
        </p:nvSpPr>
        <p:spPr>
          <a:xfrm rot="19605048">
            <a:off x="3305247" y="2776618"/>
            <a:ext cx="4577314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</a:rPr>
              <a:t>Spoiler Alert:</a:t>
            </a:r>
            <a:endParaRPr lang="en-AU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512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1542</Words>
  <Application>Microsoft Office PowerPoint</Application>
  <PresentationFormat>Widescreen</PresentationFormat>
  <Paragraphs>252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Segoe UI</vt:lpstr>
      <vt:lpstr>Times</vt:lpstr>
      <vt:lpstr>Wingdings</vt:lpstr>
      <vt:lpstr>Office Theme</vt:lpstr>
      <vt:lpstr> Nutritional deficiency in patients with Chronic lower limb ulcers</vt:lpstr>
      <vt:lpstr>DISCLOSURES</vt:lpstr>
      <vt:lpstr>Background - </vt:lpstr>
      <vt:lpstr>PowerPoint Presentation</vt:lpstr>
      <vt:lpstr>Index Case - Presentation</vt:lpstr>
      <vt:lpstr>Index Case - Treatment</vt:lpstr>
      <vt:lpstr>Index Case - Treatment</vt:lpstr>
      <vt:lpstr>Aims -  </vt:lpstr>
      <vt:lpstr>Severe Vitamin C deficiency was surprisingly common</vt:lpstr>
      <vt:lpstr>Method – </vt:lpstr>
      <vt:lpstr>PowerPoint Presentation</vt:lpstr>
      <vt:lpstr>PowerPoint Presentation</vt:lpstr>
      <vt:lpstr>PowerPoint Presentation</vt:lpstr>
      <vt:lpstr>PowerPoint Presentation</vt:lpstr>
      <vt:lpstr>Severe Vitamin C deficiency was surprisingly common</vt:lpstr>
      <vt:lpstr>PowerPoint Presentation</vt:lpstr>
      <vt:lpstr>PowerPoint Presentation</vt:lpstr>
      <vt:lpstr>PowerPoint Presentation</vt:lpstr>
      <vt:lpstr>PowerPoint Presentation</vt:lpstr>
      <vt:lpstr>y) VI</vt:lpstr>
      <vt:lpstr>Vitamin C Deficiency in modern populations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&amp; DISCUSSION:</vt:lpstr>
      <vt:lpstr>PowerPoint Presentation</vt:lpstr>
      <vt:lpstr>DISCUSSION: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Chronic ulcers and  Nutritional deficiency</dc:title>
  <dc:creator>David Airey</dc:creator>
  <cp:lastModifiedBy>David Airey</cp:lastModifiedBy>
  <cp:revision>16</cp:revision>
  <dcterms:created xsi:type="dcterms:W3CDTF">2019-08-11T03:23:39Z</dcterms:created>
  <dcterms:modified xsi:type="dcterms:W3CDTF">2019-08-11T21:08:27Z</dcterms:modified>
</cp:coreProperties>
</file>